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96" r:id="rId3"/>
    <p:sldId id="297" r:id="rId4"/>
    <p:sldId id="268" r:id="rId5"/>
    <p:sldId id="270" r:id="rId6"/>
    <p:sldId id="271" r:id="rId7"/>
    <p:sldId id="286" r:id="rId8"/>
    <p:sldId id="273" r:id="rId9"/>
    <p:sldId id="294" r:id="rId10"/>
    <p:sldId id="274" r:id="rId11"/>
    <p:sldId id="275" r:id="rId12"/>
    <p:sldId id="260" r:id="rId13"/>
    <p:sldId id="266" r:id="rId14"/>
    <p:sldId id="265" r:id="rId15"/>
    <p:sldId id="276" r:id="rId16"/>
    <p:sldId id="277" r:id="rId17"/>
    <p:sldId id="295" r:id="rId18"/>
    <p:sldId id="287" r:id="rId19"/>
    <p:sldId id="288" r:id="rId20"/>
    <p:sldId id="290" r:id="rId21"/>
    <p:sldId id="278" r:id="rId22"/>
    <p:sldId id="279" r:id="rId23"/>
    <p:sldId id="280" r:id="rId24"/>
    <p:sldId id="259" r:id="rId25"/>
    <p:sldId id="283" r:id="rId26"/>
    <p:sldId id="263" r:id="rId27"/>
    <p:sldId id="291" r:id="rId28"/>
    <p:sldId id="292" r:id="rId29"/>
    <p:sldId id="293" r:id="rId30"/>
    <p:sldId id="261" r:id="rId3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0000"/>
    <a:srgbClr val="996600"/>
    <a:srgbClr val="CC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67C700-6648-4F52-95F6-B6572343F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C2999DC-4065-49FD-BF99-00F47E92C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9374333-DC7D-4508-8792-03A4B25CB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9A4F-76BD-4CB8-8051-41CCED2DD8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F1942AB-3FA8-44D7-9FA8-80BBC16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CBF1237-E8C7-4EBB-8BAA-E84F2ED20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BE765-D749-4DB4-8773-3B124205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57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C52C1B-3FE1-458F-8AF9-8AE6DF2F2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ADBE9F85-8115-42A4-9817-6B36314E2C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31B98BC-8D62-42E7-8DA6-46222CD52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9A4F-76BD-4CB8-8051-41CCED2DD8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20CBEE4-9299-4022-A7E9-8C1F3958C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B4D93B2-3831-420D-9DF0-802A54DAF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BE765-D749-4DB4-8773-3B124205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94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A2888931-4951-470E-9F4E-2C447951D7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4EA76DAB-370D-4F2C-9087-8440FE85B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EF5E038-C014-4F48-AA95-5985F5320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9A4F-76BD-4CB8-8051-41CCED2DD8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FF4F9AE-AA28-4FC2-8BF7-E58E27A39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1A480F-D985-4736-B39A-A948C27C4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BE765-D749-4DB4-8773-3B124205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73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10E8CA-04F8-425A-8CC8-00173D2C7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2F86C4D-4043-49F4-B7FD-1CFE4029E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2339FE5-EDC4-44D2-8AD1-708347F3C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9A4F-76BD-4CB8-8051-41CCED2DD8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E47B9FF-627E-4678-95A2-2DB6FD007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40652FB-D259-463E-AE3D-F1014FD69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BE765-D749-4DB4-8773-3B124205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25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293F55-FEBC-4984-9650-D6384C24B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D6EB764-28BE-4ACE-9E46-E59A1E45C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C219F07-32E4-49DF-96D1-DCA8CCAC7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9A4F-76BD-4CB8-8051-41CCED2DD8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7DA2B74-4834-4CD3-9645-A4F3B32C6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DC63386-F922-45D1-9A24-CC9A05589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BE765-D749-4DB4-8773-3B124205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04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298BC4-A614-4B05-A94C-4C3CE3FAC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B5A960E-6A1C-4C21-B100-CEAF9C1E6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80E887D1-B761-4FCB-ADF6-877AC3DB92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3338E0C-99DF-476C-89B0-248B2120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9A4F-76BD-4CB8-8051-41CCED2DD8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AEADD79-377E-4A79-BD9E-BA3C41B2E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A94EB2F-27BF-434B-A21E-F98915877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BE765-D749-4DB4-8773-3B124205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38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BE2BAB-59BC-450F-8CB2-0B7E75352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44A0120-31D8-4326-BD99-B860B3F22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0FBC045-A24B-46A9-A19D-B9FEE617F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3BC62931-5156-4019-A53E-3262F113F5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0CACEEBC-F2CE-4A17-A9E6-9D4DC7834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B06EE775-904E-4775-9165-C2DA836D9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9A4F-76BD-4CB8-8051-41CCED2DD8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B28BA4F1-F53E-4DE1-B70E-BE3B5B622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D5AF104E-80F2-4B00-BFB8-6D2A1A91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BE765-D749-4DB4-8773-3B124205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12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0BCAC7-C2DD-4499-A812-F37A2A24C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B8E31EA8-7B66-4B84-ACCE-7E3A3AB97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9A4F-76BD-4CB8-8051-41CCED2DD8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8D5D7057-AA02-4F16-A970-1C2F4EF04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45EC5A1C-BB8F-4065-922D-A257B7AA8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BE765-D749-4DB4-8773-3B124205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75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D40DDCE2-E68F-4778-8F66-F7B56EB58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9A4F-76BD-4CB8-8051-41CCED2DD8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23AA0EDF-FC9B-4556-8AFD-82239C11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3CB317E-2496-496F-95A3-0514378D5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BE765-D749-4DB4-8773-3B124205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37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60281E-B95F-40FA-A2F5-B4BB0EBE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B0EA1B3-3519-4931-BE87-4DDC1F4DE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0041335-F37C-4089-90D4-62BC1ED51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E26F1CC-26C3-46B3-BEEC-B232D5562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9A4F-76BD-4CB8-8051-41CCED2DD8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B6DCFDB-3983-423A-9F4B-080FF6CB7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4EF7C11-D82A-4C7D-A961-04B67E590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BE765-D749-4DB4-8773-3B124205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856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98ACD5-F96C-4444-9A06-D173C42C1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D8EF771F-6842-4083-993D-80D784F822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4793127-5005-494E-B250-07B6DB7A8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FE3025E-6558-42F1-A3E0-4859228FD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69A4F-76BD-4CB8-8051-41CCED2DD8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6E2FD95-F3BC-4514-8E22-971425E9A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D2E7712-4434-4B69-A4DA-C8FDCA332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BE765-D749-4DB4-8773-3B124205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42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033A2D68-391F-4C32-9D16-D21F064D4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6D81324-44D1-40F9-AC4A-C1A4E8E72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636F65-D012-49FA-85AC-4EE7677CFD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69A4F-76BD-4CB8-8051-41CCED2DD8EF}" type="datetimeFigureOut">
              <a:rPr lang="en-US" smtClean="0"/>
              <a:t>5/7/2022</a:t>
            </a:fld>
            <a:endParaRPr lang="en-US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87EF13F-EF91-4924-A6D7-2659F6406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7075FF4-46CA-4909-B2E4-BC72AF824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BE765-D749-4DB4-8773-3B124205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90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va.vecernji.hr/diva-blog/leica-1596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dgovorno.hr/pravednici-medu-narodima-tihi-heroji-covjecnosti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cumenta.hr/novosti/prica-o-kamporu/" TargetMode="Externa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rcak.srce.hr/file/75756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microsoft.com/office/2007/relationships/hdphoto" Target="../media/hdphoto1.wdp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mzo.gov.hr/UserDocsImages/dokumenti/Medunarodna/Holokaust/Azuriranje-IHRA/IHRA-jedinice/6Zidovi/Priprema%20za%20izvodenje%20nastavne%20jedinice-Zidovi%20u%20antifasistickoj%20borbi%20-%20Zagreb%202007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hrcak.srce.hr/file/331258" TargetMode="Externa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antifasisticki-vjesnik.org/hr/kalendar/5/8/58/" TargetMode="External"/><Relationship Id="rId4" Type="http://schemas.openxmlformats.org/officeDocument/2006/relationships/hyperlink" Target="https://www.telegram.hr/fotogalerije/zivot/prije-tocno-75-godina-partizani-su-oslobodili-zagreb-od-ustasa-evo-rijetko-videnih-fotografija-tog-dana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hismus.hr/hr/izlozbe/arhiva-izlozbi/el-shatt-zbjeg-iz-hrvatske-u-pustinji-sinaja-egipat-1944-1946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advashem.org/education/other-languages/croatian/educational-materials/praska.html" TargetMode="Externa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9.jpeg"/><Relationship Id="rId7" Type="http://schemas.openxmlformats.org/officeDocument/2006/relationships/image" Target="../media/image60.png"/><Relationship Id="rId2" Type="http://schemas.openxmlformats.org/officeDocument/2006/relationships/hyperlink" Target="https://www.hismus.hr/hr/izlozbe/arhiva-izlozbi/tko-tamo-snima/likovni-postav/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entropa.org/en/biography/elvira-kohn" TargetMode="External"/><Relationship Id="rId5" Type="http://schemas.openxmlformats.org/officeDocument/2006/relationships/hyperlink" Target="https://centropa.org/en/biography/rifka-vostrel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zidovi.hr/tko-je-tko-dvije-najvece-zidovske-skupine-askenazi-i-sefardi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karta&#10;&#10;Opis je automatski generiran">
            <a:extLst>
              <a:ext uri="{FF2B5EF4-FFF2-40B4-BE49-F238E27FC236}">
                <a16:creationId xmlns:a16="http://schemas.microsoft.com/office/drawing/2014/main" id="{2660C26F-BA01-416B-AE8E-EE431CF7D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811796" y="457200"/>
            <a:ext cx="10568407" cy="59436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743AE1C8-BE06-4D9C-801B-F162CCAF503D}"/>
              </a:ext>
            </a:extLst>
          </p:cNvPr>
          <p:cNvSpPr txBox="1"/>
          <p:nvPr/>
        </p:nvSpPr>
        <p:spPr>
          <a:xfrm>
            <a:off x="7739407" y="5560958"/>
            <a:ext cx="3715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Garamond" panose="02020404030301010803" pitchFamily="18" charset="0"/>
              </a:rPr>
              <a:t>Tamara Janković, prof. povijesti</a:t>
            </a:r>
          </a:p>
          <a:p>
            <a:r>
              <a:rPr lang="hr-HR" dirty="0">
                <a:solidFill>
                  <a:schemeClr val="bg1"/>
                </a:solidFill>
                <a:latin typeface="Garamond" panose="02020404030301010803" pitchFamily="18" charset="0"/>
              </a:rPr>
              <a:t>Zagreb, Hrvatska</a:t>
            </a:r>
          </a:p>
        </p:txBody>
      </p:sp>
    </p:spTree>
    <p:extLst>
      <p:ext uri="{BB962C8B-B14F-4D97-AF65-F5344CB8AC3E}">
        <p14:creationId xmlns:p14="http://schemas.microsoft.com/office/powerpoint/2010/main" val="2877987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CAD82CDB-5509-455C-A2AC-DBC53F85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720D4FAC-7B9A-4A4F-8E53-07152287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3078" y="201352"/>
            <a:ext cx="7568588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30F05C49-D124-4DD2-A23F-7DB42F845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3"/>
          <a:stretch/>
        </p:blipFill>
        <p:spPr>
          <a:xfrm>
            <a:off x="20" y="173920"/>
            <a:ext cx="3936404" cy="214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Rectangle 53">
            <a:extLst>
              <a:ext uri="{FF2B5EF4-FFF2-40B4-BE49-F238E27FC236}">
                <a16:creationId xmlns:a16="http://schemas.microsoft.com/office/drawing/2014/main" id="{EDD2A13B-608C-4BE1-AC1F-62B2DAF7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5702" y="89748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5">
            <a:extLst>
              <a:ext uri="{FF2B5EF4-FFF2-40B4-BE49-F238E27FC236}">
                <a16:creationId xmlns:a16="http://schemas.microsoft.com/office/drawing/2014/main" id="{977038ED-F717-467A-8D75-D8441BB9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60118" y="123919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Rezervirano mjesto sadržaja 16" descr="Slika na kojoj se prikazuje tekst, poziranje, obitelj&#10;&#10;Opis je automatski generiran">
            <a:extLst>
              <a:ext uri="{FF2B5EF4-FFF2-40B4-BE49-F238E27FC236}">
                <a16:creationId xmlns:a16="http://schemas.microsoft.com/office/drawing/2014/main" id="{F7D51BAD-FFDF-460D-A794-BE26C64BC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919" y="287378"/>
            <a:ext cx="3620221" cy="2035381"/>
          </a:xfrm>
        </p:spPr>
      </p:pic>
      <p:pic>
        <p:nvPicPr>
          <p:cNvPr id="13" name="Slika 12" descr="Slika na kojoj se prikazuje karta&#10;&#10;Opis je automatski generiran">
            <a:extLst>
              <a:ext uri="{FF2B5EF4-FFF2-40B4-BE49-F238E27FC236}">
                <a16:creationId xmlns:a16="http://schemas.microsoft.com/office/drawing/2014/main" id="{4E36BD18-BB59-4687-BED9-227B4172C9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r="28366" b="-1"/>
          <a:stretch/>
        </p:blipFill>
        <p:spPr>
          <a:xfrm>
            <a:off x="4155736" y="2560123"/>
            <a:ext cx="3936404" cy="3735926"/>
          </a:xfrm>
          <a:prstGeom prst="rect">
            <a:avLst/>
          </a:prstGeom>
        </p:spPr>
      </p:pic>
      <p:pic>
        <p:nvPicPr>
          <p:cNvPr id="7" name="Slika 6" descr="Slika na kojoj se prikazuje karta&#10;&#10;Opis je automatski generiran">
            <a:extLst>
              <a:ext uri="{FF2B5EF4-FFF2-40B4-BE49-F238E27FC236}">
                <a16:creationId xmlns:a16="http://schemas.microsoft.com/office/drawing/2014/main" id="{B0A26714-5F0C-49EC-8849-683503C693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9" r="21157" b="-1"/>
          <a:stretch/>
        </p:blipFill>
        <p:spPr>
          <a:xfrm>
            <a:off x="34168" y="2560123"/>
            <a:ext cx="3922776" cy="3735926"/>
          </a:xfrm>
          <a:prstGeom prst="rect">
            <a:avLst/>
          </a:prstGeom>
        </p:spPr>
      </p:pic>
      <p:pic>
        <p:nvPicPr>
          <p:cNvPr id="9" name="Slika 8" descr="Slika na kojoj se prikazuje karta&#10;&#10;Opis je automatski generiran">
            <a:extLst>
              <a:ext uri="{FF2B5EF4-FFF2-40B4-BE49-F238E27FC236}">
                <a16:creationId xmlns:a16="http://schemas.microsoft.com/office/drawing/2014/main" id="{110D3300-58D3-4DD3-989A-73C0BC4B24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0" r="22151" b="-2"/>
          <a:stretch/>
        </p:blipFill>
        <p:spPr>
          <a:xfrm>
            <a:off x="8290932" y="2560123"/>
            <a:ext cx="3901068" cy="3749236"/>
          </a:xfrm>
          <a:prstGeom prst="rect">
            <a:avLst/>
          </a:prstGeom>
        </p:spPr>
      </p:pic>
      <p:pic>
        <p:nvPicPr>
          <p:cNvPr id="19" name="Slika 18" descr="Slika na kojoj se prikazuje tekst, osoba, poziranje, na otvorenom&#10;&#10;Opis je automatski generiran">
            <a:extLst>
              <a:ext uri="{FF2B5EF4-FFF2-40B4-BE49-F238E27FC236}">
                <a16:creationId xmlns:a16="http://schemas.microsoft.com/office/drawing/2014/main" id="{19698D8A-20CD-4846-9127-F762EBFCEA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836" y="291652"/>
            <a:ext cx="3563830" cy="2003676"/>
          </a:xfrm>
          <a:prstGeom prst="rect">
            <a:avLst/>
          </a:prstGeom>
        </p:spPr>
      </p:pic>
      <p:sp>
        <p:nvSpPr>
          <p:cNvPr id="20" name="Elipsa 19">
            <a:extLst>
              <a:ext uri="{FF2B5EF4-FFF2-40B4-BE49-F238E27FC236}">
                <a16:creationId xmlns:a16="http://schemas.microsoft.com/office/drawing/2014/main" id="{45B15AAB-0ABD-4759-96EC-984BD7F1410C}"/>
              </a:ext>
            </a:extLst>
          </p:cNvPr>
          <p:cNvSpPr/>
          <p:nvPr/>
        </p:nvSpPr>
        <p:spPr>
          <a:xfrm>
            <a:off x="10387800" y="287378"/>
            <a:ext cx="590843" cy="1434905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E49683B7-6057-468D-9C15-FBD5BB3C1D69}"/>
              </a:ext>
            </a:extLst>
          </p:cNvPr>
          <p:cNvSpPr txBox="1">
            <a:spLocks/>
          </p:cNvSpPr>
          <p:nvPr/>
        </p:nvSpPr>
        <p:spPr>
          <a:xfrm>
            <a:off x="2848303" y="2830304"/>
            <a:ext cx="3794760" cy="7250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kronologija</a:t>
            </a:r>
            <a:r>
              <a:rPr lang="hr-HR" sz="3200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5CB0B6EF-464F-4886-ACD3-E05845DD32FE}"/>
              </a:ext>
            </a:extLst>
          </p:cNvPr>
          <p:cNvSpPr txBox="1"/>
          <p:nvPr/>
        </p:nvSpPr>
        <p:spPr>
          <a:xfrm>
            <a:off x="7163555" y="1954594"/>
            <a:ext cx="4585472" cy="954107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solidFill>
                  <a:schemeClr val="bg1"/>
                </a:solidFill>
                <a:latin typeface="Garamond" panose="02020404030301010803" pitchFamily="18" charset="0"/>
              </a:rPr>
              <a:t>Stradanja židovskih zajednica (istražiti).</a:t>
            </a:r>
            <a:endParaRPr lang="en-US" sz="28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111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tekst, osoba, na otvorenom, ljudi&#10;&#10;Opis je automatski generiran">
            <a:extLst>
              <a:ext uri="{FF2B5EF4-FFF2-40B4-BE49-F238E27FC236}">
                <a16:creationId xmlns:a16="http://schemas.microsoft.com/office/drawing/2014/main" id="{007493D2-8C3A-4616-8827-9883FB8CC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84" y="235975"/>
            <a:ext cx="11624066" cy="6538536"/>
          </a:xfrm>
          <a:prstGeom prst="rect">
            <a:avLst/>
          </a:prstGeom>
        </p:spPr>
      </p:pic>
      <p:pic>
        <p:nvPicPr>
          <p:cNvPr id="7" name="Slika 6" descr="Slika na kojoj se prikazuje tekst, osoba, muškarac&#10;&#10;Opis je automatski generiran">
            <a:extLst>
              <a:ext uri="{FF2B5EF4-FFF2-40B4-BE49-F238E27FC236}">
                <a16:creationId xmlns:a16="http://schemas.microsoft.com/office/drawing/2014/main" id="{C8238117-4F61-4DBA-91EF-DBC7E225F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1" y="235975"/>
            <a:ext cx="4220399" cy="2372816"/>
          </a:xfrm>
          <a:prstGeom prst="rect">
            <a:avLst/>
          </a:prstGeom>
          <a:ln w="28575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70E81122-992A-4A6B-97A6-9285317F3D32}"/>
              </a:ext>
            </a:extLst>
          </p:cNvPr>
          <p:cNvSpPr txBox="1">
            <a:spLocks/>
          </p:cNvSpPr>
          <p:nvPr/>
        </p:nvSpPr>
        <p:spPr>
          <a:xfrm>
            <a:off x="619279" y="3271035"/>
            <a:ext cx="3650155" cy="130097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hr-HR" sz="12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Pravednici među narodima</a:t>
            </a:r>
            <a:endParaRPr lang="en-US" sz="32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804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757056-1693-4A27-B943-F913E7DD7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708" y="1414631"/>
            <a:ext cx="4436305" cy="1325563"/>
          </a:xfrm>
        </p:spPr>
        <p:txBody>
          <a:bodyPr/>
          <a:lstStyle/>
          <a:p>
            <a:r>
              <a:rPr lang="hr-HR" dirty="0">
                <a:latin typeface="Garamond" panose="02020404030301010803" pitchFamily="18" charset="0"/>
              </a:rPr>
              <a:t>Fotoaparat </a:t>
            </a:r>
            <a:r>
              <a:rPr lang="hr-HR" b="1" i="1" dirty="0" err="1">
                <a:solidFill>
                  <a:srgbClr val="0070C0"/>
                </a:solidFill>
                <a:latin typeface="Garamond" panose="02020404030301010803" pitchFamily="18" charset="0"/>
              </a:rPr>
              <a:t>Leica</a:t>
            </a:r>
            <a:endParaRPr lang="en-US" b="1" i="1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E4508F9-6D29-498F-9168-600337A51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248" y="2347029"/>
            <a:ext cx="728472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b="0" i="0" dirty="0">
                <a:solidFill>
                  <a:srgbClr val="202020"/>
                </a:solidFill>
                <a:effectLst/>
                <a:latin typeface="Garamond" panose="02020404030301010803" pitchFamily="18" charset="0"/>
                <a:cs typeface="Tunga" panose="020B0502040204020203" pitchFamily="34" charset="0"/>
              </a:rPr>
              <a:t>„Da će potpis najslavnije fotografije nositi upravo </a:t>
            </a:r>
            <a:r>
              <a:rPr lang="hr-HR" sz="2400" b="0" i="0" dirty="0" err="1">
                <a:solidFill>
                  <a:srgbClr val="202020"/>
                </a:solidFill>
                <a:effectLst/>
                <a:latin typeface="Garamond" panose="02020404030301010803" pitchFamily="18" charset="0"/>
                <a:cs typeface="Tunga" panose="020B0502040204020203" pitchFamily="34" charset="0"/>
              </a:rPr>
              <a:t>Leica</a:t>
            </a:r>
            <a:r>
              <a:rPr lang="hr-HR" sz="2400" b="0" i="0" dirty="0">
                <a:solidFill>
                  <a:srgbClr val="202020"/>
                </a:solidFill>
                <a:effectLst/>
                <a:latin typeface="Garamond" panose="02020404030301010803" pitchFamily="18" charset="0"/>
                <a:cs typeface="Tunga" panose="020B0502040204020203" pitchFamily="34" charset="0"/>
              </a:rPr>
              <a:t>, zasigurno se nije nadao optičar Carl </a:t>
            </a:r>
            <a:r>
              <a:rPr lang="hr-HR" sz="2400" b="0" i="0" dirty="0" err="1">
                <a:solidFill>
                  <a:srgbClr val="202020"/>
                </a:solidFill>
                <a:effectLst/>
                <a:latin typeface="Garamond" panose="02020404030301010803" pitchFamily="18" charset="0"/>
                <a:cs typeface="Tunga" panose="020B0502040204020203" pitchFamily="34" charset="0"/>
              </a:rPr>
              <a:t>Kellner</a:t>
            </a:r>
            <a:r>
              <a:rPr lang="hr-HR" sz="2400" b="0" i="0" dirty="0">
                <a:solidFill>
                  <a:srgbClr val="202020"/>
                </a:solidFill>
                <a:effectLst/>
                <a:latin typeface="Garamond" panose="02020404030301010803" pitchFamily="18" charset="0"/>
                <a:cs typeface="Tunga" panose="020B0502040204020203" pitchFamily="34" charset="0"/>
              </a:rPr>
              <a:t> kada je u 19. stoljeću osnovao </a:t>
            </a:r>
            <a:r>
              <a:rPr lang="hr-HR" sz="2400" b="0" i="0" dirty="0" err="1">
                <a:solidFill>
                  <a:srgbClr val="202020"/>
                </a:solidFill>
                <a:effectLst/>
                <a:latin typeface="Garamond" panose="02020404030301010803" pitchFamily="18" charset="0"/>
                <a:cs typeface="Tunga" panose="020B0502040204020203" pitchFamily="34" charset="0"/>
              </a:rPr>
              <a:t>Optics</a:t>
            </a:r>
            <a:r>
              <a:rPr lang="hr-HR" sz="2400" b="0" i="0" dirty="0">
                <a:solidFill>
                  <a:srgbClr val="202020"/>
                </a:solidFill>
                <a:effectLst/>
                <a:latin typeface="Garamond" panose="02020404030301010803" pitchFamily="18" charset="0"/>
                <a:cs typeface="Tunga" panose="020B0502040204020203" pitchFamily="34" charset="0"/>
              </a:rPr>
              <a:t> Institute njemačkom </a:t>
            </a:r>
            <a:r>
              <a:rPr lang="hr-HR" sz="2400" b="0" i="0" dirty="0" err="1">
                <a:solidFill>
                  <a:srgbClr val="202020"/>
                </a:solidFill>
                <a:effectLst/>
                <a:latin typeface="Garamond" panose="02020404030301010803" pitchFamily="18" charset="0"/>
                <a:cs typeface="Tunga" panose="020B0502040204020203" pitchFamily="34" charset="0"/>
              </a:rPr>
              <a:t>Wetzlaru</a:t>
            </a:r>
            <a:r>
              <a:rPr lang="hr-HR" sz="2400" b="0" i="0" dirty="0">
                <a:solidFill>
                  <a:srgbClr val="202020"/>
                </a:solidFill>
                <a:effectLst/>
                <a:latin typeface="Garamond" panose="02020404030301010803" pitchFamily="18" charset="0"/>
                <a:cs typeface="Tunga" panose="020B0502040204020203" pitchFamily="34" charset="0"/>
              </a:rPr>
              <a:t>. </a:t>
            </a:r>
          </a:p>
          <a:p>
            <a:pPr marL="0" indent="0">
              <a:buNone/>
            </a:pPr>
            <a:r>
              <a:rPr lang="hr-HR" sz="2400" b="0" i="0" dirty="0">
                <a:solidFill>
                  <a:srgbClr val="202020"/>
                </a:solidFill>
                <a:effectLst/>
                <a:latin typeface="Garamond" panose="02020404030301010803" pitchFamily="18" charset="0"/>
                <a:cs typeface="Tunga" panose="020B0502040204020203" pitchFamily="34" charset="0"/>
              </a:rPr>
              <a:t>Tvrtka je s vremenom postala kompanija </a:t>
            </a:r>
            <a:r>
              <a:rPr lang="hr-HR" sz="2400" b="1" i="0" dirty="0" err="1">
                <a:solidFill>
                  <a:srgbClr val="202020"/>
                </a:solidFill>
                <a:effectLst/>
                <a:latin typeface="Garamond" panose="02020404030301010803" pitchFamily="18" charset="0"/>
                <a:cs typeface="Tunga" panose="020B0502040204020203" pitchFamily="34" charset="0"/>
              </a:rPr>
              <a:t>Leica</a:t>
            </a:r>
            <a:r>
              <a:rPr lang="hr-HR" sz="2400" b="1" i="0" dirty="0">
                <a:solidFill>
                  <a:srgbClr val="202020"/>
                </a:solidFill>
                <a:effectLst/>
                <a:latin typeface="Garamond" panose="02020404030301010803" pitchFamily="18" charset="0"/>
                <a:cs typeface="Tunga" panose="020B0502040204020203" pitchFamily="34" charset="0"/>
              </a:rPr>
              <a:t>, </a:t>
            </a:r>
            <a:r>
              <a:rPr lang="hr-HR" sz="2400" b="0" i="0" dirty="0">
                <a:solidFill>
                  <a:srgbClr val="202020"/>
                </a:solidFill>
                <a:effectLst/>
                <a:latin typeface="Garamond" panose="02020404030301010803" pitchFamily="18" charset="0"/>
                <a:cs typeface="Tunga" panose="020B0502040204020203" pitchFamily="34" charset="0"/>
              </a:rPr>
              <a:t>promijenivši ime 1986. radi lakše prepoznatljivosti brenda. Dvadeset godina nakon osnutka kompanije, na direktorsku poziciju 1869. godine dolazi Ernst </a:t>
            </a:r>
            <a:r>
              <a:rPr lang="hr-HR" sz="2400" b="0" i="0" dirty="0" err="1">
                <a:solidFill>
                  <a:srgbClr val="202020"/>
                </a:solidFill>
                <a:effectLst/>
                <a:latin typeface="Garamond" panose="02020404030301010803" pitchFamily="18" charset="0"/>
                <a:cs typeface="Tunga" panose="020B0502040204020203" pitchFamily="34" charset="0"/>
              </a:rPr>
              <a:t>Leitz</a:t>
            </a:r>
            <a:r>
              <a:rPr lang="hr-HR" sz="2400" b="0" i="0" dirty="0">
                <a:solidFill>
                  <a:srgbClr val="202020"/>
                </a:solidFill>
                <a:effectLst/>
                <a:latin typeface="Garamond" panose="02020404030301010803" pitchFamily="18" charset="0"/>
                <a:cs typeface="Tunga" panose="020B0502040204020203" pitchFamily="34" charset="0"/>
              </a:rPr>
              <a:t> kojeg je poslije naslijedio njegov potomak Ernst </a:t>
            </a:r>
            <a:r>
              <a:rPr lang="hr-HR" sz="2400" b="0" i="0" dirty="0" err="1">
                <a:solidFill>
                  <a:srgbClr val="202020"/>
                </a:solidFill>
                <a:effectLst/>
                <a:latin typeface="Garamond" panose="02020404030301010803" pitchFamily="18" charset="0"/>
                <a:cs typeface="Tunga" panose="020B0502040204020203" pitchFamily="34" charset="0"/>
              </a:rPr>
              <a:t>Leitz</a:t>
            </a:r>
            <a:r>
              <a:rPr lang="hr-HR" sz="2400" b="0" i="0" dirty="0">
                <a:solidFill>
                  <a:srgbClr val="202020"/>
                </a:solidFill>
                <a:effectLst/>
                <a:latin typeface="Garamond" panose="02020404030301010803" pitchFamily="18" charset="0"/>
                <a:cs typeface="Tunga" panose="020B0502040204020203" pitchFamily="34" charset="0"/>
              </a:rPr>
              <a:t> II, zaslužan za stavljanje fotoaparata s 35 milimetarskom filmom u masovnu proizvodnju 1924. te za slavno ime </a:t>
            </a:r>
            <a:r>
              <a:rPr lang="hr-HR" sz="2400" b="0" i="0" dirty="0" err="1">
                <a:solidFill>
                  <a:srgbClr val="202020"/>
                </a:solidFill>
                <a:effectLst/>
                <a:latin typeface="Garamond" panose="02020404030301010803" pitchFamily="18" charset="0"/>
                <a:cs typeface="Tunga" panose="020B0502040204020203" pitchFamily="34" charset="0"/>
              </a:rPr>
              <a:t>Leica</a:t>
            </a:r>
            <a:r>
              <a:rPr lang="hr-HR" sz="2400" b="0" i="0" dirty="0">
                <a:solidFill>
                  <a:srgbClr val="202020"/>
                </a:solidFill>
                <a:effectLst/>
                <a:latin typeface="Garamond" panose="02020404030301010803" pitchFamily="18" charset="0"/>
                <a:cs typeface="Tunga" panose="020B0502040204020203" pitchFamily="34" charset="0"/>
              </a:rPr>
              <a:t> nastalo od spoja slova iz naziva </a:t>
            </a:r>
            <a:r>
              <a:rPr lang="hr-HR" sz="2400" b="1" i="0" dirty="0" err="1">
                <a:solidFill>
                  <a:srgbClr val="202020"/>
                </a:solidFill>
                <a:effectLst/>
                <a:latin typeface="Garamond" panose="02020404030301010803" pitchFamily="18" charset="0"/>
                <a:cs typeface="Tunga" panose="020B0502040204020203" pitchFamily="34" charset="0"/>
              </a:rPr>
              <a:t>Leitz</a:t>
            </a:r>
            <a:r>
              <a:rPr lang="hr-HR" sz="2400" b="1" i="0" dirty="0">
                <a:solidFill>
                  <a:srgbClr val="202020"/>
                </a:solidFill>
                <a:effectLst/>
                <a:latin typeface="Garamond" panose="02020404030301010803" pitchFamily="18" charset="0"/>
                <a:cs typeface="Tunga" panose="020B0502040204020203" pitchFamily="34" charset="0"/>
              </a:rPr>
              <a:t> </a:t>
            </a:r>
            <a:r>
              <a:rPr lang="hr-HR" sz="2400" b="1" i="0" dirty="0" err="1">
                <a:solidFill>
                  <a:srgbClr val="202020"/>
                </a:solidFill>
                <a:effectLst/>
                <a:latin typeface="Garamond" panose="02020404030301010803" pitchFamily="18" charset="0"/>
                <a:cs typeface="Tunga" panose="020B0502040204020203" pitchFamily="34" charset="0"/>
              </a:rPr>
              <a:t>Camera</a:t>
            </a:r>
            <a:r>
              <a:rPr lang="hr-HR" sz="2400" b="0" i="0" dirty="0">
                <a:solidFill>
                  <a:srgbClr val="202020"/>
                </a:solidFill>
                <a:effectLst/>
                <a:latin typeface="Garamond" panose="02020404030301010803" pitchFamily="18" charset="0"/>
                <a:cs typeface="Tunga" panose="020B0502040204020203" pitchFamily="34" charset="0"/>
              </a:rPr>
              <a:t>.”</a:t>
            </a:r>
            <a:endParaRPr lang="en-US" sz="2400" dirty="0">
              <a:latin typeface="Garamond" panose="02020404030301010803" pitchFamily="18" charset="0"/>
              <a:cs typeface="Tunga" panose="020B0502040204020203" pitchFamily="34" charset="0"/>
            </a:endParaRPr>
          </a:p>
        </p:txBody>
      </p:sp>
      <p:pic>
        <p:nvPicPr>
          <p:cNvPr id="1026" name="Picture 2" descr="  Trending on Twitter in pre-war Germany: ">
            <a:extLst>
              <a:ext uri="{FF2B5EF4-FFF2-40B4-BE49-F238E27FC236}">
                <a16:creationId xmlns:a16="http://schemas.microsoft.com/office/drawing/2014/main" id="{D6C2AFD3-7EAA-4441-9681-4B8BB0B17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777" y="1741948"/>
            <a:ext cx="2960223" cy="391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F4827862-1DF2-4B6D-B62E-B85F7B9ED5A0}"/>
              </a:ext>
            </a:extLst>
          </p:cNvPr>
          <p:cNvSpPr txBox="1"/>
          <p:nvPr/>
        </p:nvSpPr>
        <p:spPr>
          <a:xfrm>
            <a:off x="8613530" y="5661878"/>
            <a:ext cx="3603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1" dirty="0">
                <a:solidFill>
                  <a:srgbClr val="444444"/>
                </a:solidFill>
                <a:effectLst/>
                <a:latin typeface="Garamond" panose="02020404030301010803" pitchFamily="18" charset="0"/>
              </a:rPr>
              <a:t>“Spring calls you and </a:t>
            </a:r>
            <a:endParaRPr lang="hr-HR" sz="2400" b="0" i="1" dirty="0">
              <a:solidFill>
                <a:srgbClr val="444444"/>
              </a:solidFill>
              <a:effectLst/>
              <a:latin typeface="Garamond" panose="02020404030301010803" pitchFamily="18" charset="0"/>
            </a:endParaRPr>
          </a:p>
          <a:p>
            <a:pPr algn="ctr"/>
            <a:r>
              <a:rPr lang="en-US" sz="2400" b="0" i="1" dirty="0">
                <a:solidFill>
                  <a:srgbClr val="444444"/>
                </a:solidFill>
                <a:effectLst/>
                <a:latin typeface="Garamond" panose="02020404030301010803" pitchFamily="18" charset="0"/>
              </a:rPr>
              <a:t>your Leica”</a:t>
            </a:r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CD5FE31-C1B6-4DEC-883B-D1B9E8B9A1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5" b="16311"/>
          <a:stretch/>
        </p:blipFill>
        <p:spPr bwMode="auto">
          <a:xfrm>
            <a:off x="6468617" y="98341"/>
            <a:ext cx="2787924" cy="198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548ED1FC-E266-4552-B97B-700F83ECCB70}"/>
              </a:ext>
            </a:extLst>
          </p:cNvPr>
          <p:cNvSpPr txBox="1"/>
          <p:nvPr/>
        </p:nvSpPr>
        <p:spPr>
          <a:xfrm>
            <a:off x="224132" y="6031210"/>
            <a:ext cx="6098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  <a:p>
            <a:r>
              <a:rPr lang="en-US" dirty="0">
                <a:hlinkClick r:id="rId4"/>
              </a:rPr>
              <a:t>https://diva.vecernji.hr/diva-blog/leica-1596</a:t>
            </a:r>
            <a:endParaRPr lang="hr-HR" dirty="0"/>
          </a:p>
          <a:p>
            <a:endParaRPr lang="en-US" dirty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72A8ECAE-DAED-45A5-9D77-0A9CD79ADE4F}"/>
              </a:ext>
            </a:extLst>
          </p:cNvPr>
          <p:cNvSpPr txBox="1">
            <a:spLocks/>
          </p:cNvSpPr>
          <p:nvPr/>
        </p:nvSpPr>
        <p:spPr>
          <a:xfrm>
            <a:off x="360778" y="211015"/>
            <a:ext cx="4267493" cy="120361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3200" dirty="0">
                <a:solidFill>
                  <a:schemeClr val="bg1"/>
                </a:solidFill>
                <a:latin typeface="Garamond" panose="02020404030301010803" pitchFamily="18" charset="0"/>
              </a:rPr>
              <a:t>Zadatak za učenike: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istraži</a:t>
            </a:r>
            <a:r>
              <a:rPr lang="hr-HR" sz="3200" dirty="0">
                <a:solidFill>
                  <a:schemeClr val="bg1"/>
                </a:solidFill>
                <a:latin typeface="Garamond" panose="02020404030301010803" pitchFamily="18" charset="0"/>
              </a:rPr>
              <a:t>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051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0853241-F7F7-48F5-A3FA-151F1FBEB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7" t="21423" r="34330" b="5124"/>
          <a:stretch/>
        </p:blipFill>
        <p:spPr>
          <a:xfrm>
            <a:off x="41030" y="228910"/>
            <a:ext cx="5122985" cy="647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1F86B85E-894F-48C1-B1B1-BE7C4A5D9E25}"/>
              </a:ext>
            </a:extLst>
          </p:cNvPr>
          <p:cNvSpPr txBox="1"/>
          <p:nvPr/>
        </p:nvSpPr>
        <p:spPr>
          <a:xfrm>
            <a:off x="6248401" y="6197990"/>
            <a:ext cx="60983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https://odgovorno.hr/pravednici-medu-narodima-tihi-heroji-covjecnosti/</a:t>
            </a:r>
            <a:endParaRPr lang="hr-HR" dirty="0"/>
          </a:p>
          <a:p>
            <a:endParaRPr lang="en-US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CE386578-05E9-4985-AF8D-053368DFA5A1}"/>
              </a:ext>
            </a:extLst>
          </p:cNvPr>
          <p:cNvSpPr txBox="1"/>
          <p:nvPr/>
        </p:nvSpPr>
        <p:spPr>
          <a:xfrm>
            <a:off x="6248401" y="2043006"/>
            <a:ext cx="550163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r-HR" sz="2400" b="0" i="0" dirty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„Tko spasi jedan život, spasio je cijeli svijet!“ – misao iz svete židovske knjige Talmud, ugravirana je u medalju odlikovanja </a:t>
            </a:r>
            <a:r>
              <a:rPr lang="hr-HR" sz="2400" b="1" i="0" dirty="0">
                <a:solidFill>
                  <a:srgbClr val="0070C0"/>
                </a:solidFill>
                <a:effectLst/>
                <a:latin typeface="Garamond" panose="02020404030301010803" pitchFamily="18" charset="0"/>
              </a:rPr>
              <a:t>Pravednik među narodima.</a:t>
            </a:r>
          </a:p>
          <a:p>
            <a:pPr algn="l"/>
            <a:r>
              <a:rPr lang="hr-HR" sz="2400" b="0" i="0" dirty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U najmračnije doba ljudske povijesti, u jeku najstrašnijeg rata 1941. – 1945. i zatiranja morala i ljudskosti, koji su doveli do genocida, oni su skupili hrabrost i ostali – ljudi. Bilo je to prije 80-ak godina, ali njihova čovječnost i danas zadivljuje punom snagom. Oni su Pravednici među narodima.”</a:t>
            </a:r>
          </a:p>
        </p:txBody>
      </p:sp>
      <p:sp>
        <p:nvSpPr>
          <p:cNvPr id="2" name="Elipsa 1">
            <a:extLst>
              <a:ext uri="{FF2B5EF4-FFF2-40B4-BE49-F238E27FC236}">
                <a16:creationId xmlns:a16="http://schemas.microsoft.com/office/drawing/2014/main" id="{79112DC0-6EAE-4AA0-BDEC-6C90F5EF4072}"/>
              </a:ext>
            </a:extLst>
          </p:cNvPr>
          <p:cNvSpPr/>
          <p:nvPr/>
        </p:nvSpPr>
        <p:spPr>
          <a:xfrm>
            <a:off x="548640" y="4234376"/>
            <a:ext cx="2053883" cy="295421"/>
          </a:xfrm>
          <a:prstGeom prst="ellipse">
            <a:avLst/>
          </a:prstGeom>
          <a:noFill/>
          <a:ln w="28575">
            <a:solidFill>
              <a:srgbClr val="A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F7FDB7DB-256F-4FB5-B88D-C8B2A4312D2E}"/>
              </a:ext>
            </a:extLst>
          </p:cNvPr>
          <p:cNvSpPr txBox="1">
            <a:spLocks/>
          </p:cNvSpPr>
          <p:nvPr/>
        </p:nvSpPr>
        <p:spPr>
          <a:xfrm>
            <a:off x="6248401" y="422007"/>
            <a:ext cx="4410221" cy="13953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3200" dirty="0">
                <a:solidFill>
                  <a:schemeClr val="bg1"/>
                </a:solidFill>
                <a:latin typeface="Garamond" panose="02020404030301010803" pitchFamily="18" charset="0"/>
              </a:rPr>
              <a:t>Zadatak za učenike: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istraži</a:t>
            </a:r>
            <a:r>
              <a:rPr lang="hr-HR" sz="3200" dirty="0">
                <a:solidFill>
                  <a:schemeClr val="bg1"/>
                </a:solidFill>
                <a:latin typeface="Garamond" panose="02020404030301010803" pitchFamily="18" charset="0"/>
              </a:rPr>
              <a:t>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DDA9499D-DEAA-4BB4-BDB3-58017414C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088" y="228910"/>
            <a:ext cx="3067508" cy="1319812"/>
          </a:xfr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Pravednici među narodima</a:t>
            </a:r>
            <a:endParaRPr lang="en-US" sz="32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62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F5458DDF-95DE-4929-A2D3-7E245CE63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t="13004" r="34429" b="9081"/>
          <a:stretch/>
        </p:blipFill>
        <p:spPr>
          <a:xfrm>
            <a:off x="5547727" y="1294938"/>
            <a:ext cx="6908532" cy="5107231"/>
          </a:xfr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FB163C3-430B-4153-B132-3F33CD5C0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97" y="479012"/>
            <a:ext cx="5089131" cy="2866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26DBE673-530D-4722-BEE3-AB1DFC32676F}"/>
              </a:ext>
            </a:extLst>
          </p:cNvPr>
          <p:cNvSpPr txBox="1"/>
          <p:nvPr/>
        </p:nvSpPr>
        <p:spPr>
          <a:xfrm>
            <a:off x="205997" y="3932744"/>
            <a:ext cx="6098344" cy="2677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hr-HR" sz="2400" b="1" i="0" dirty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Memorijalni centar </a:t>
            </a:r>
            <a:r>
              <a:rPr lang="hr-HR" sz="2400" b="1" i="0" dirty="0" err="1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Yad</a:t>
            </a:r>
            <a:r>
              <a:rPr lang="hr-HR" sz="2400" b="1" i="0" dirty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hr-HR" sz="2400" b="1" i="0" dirty="0" err="1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Vashem</a:t>
            </a:r>
            <a:endParaRPr lang="hr-HR" sz="2400" b="0" i="0" dirty="0">
              <a:solidFill>
                <a:srgbClr val="222222"/>
              </a:solidFill>
              <a:effectLst/>
              <a:latin typeface="Garamond" panose="02020404030301010803" pitchFamily="18" charset="0"/>
            </a:endParaRPr>
          </a:p>
          <a:p>
            <a:r>
              <a:rPr lang="hr-HR" sz="2400" b="0" i="0" dirty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Od 1963. </a:t>
            </a:r>
            <a:r>
              <a:rPr lang="hr-HR" sz="2400" b="0" i="0" dirty="0" err="1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Yad</a:t>
            </a:r>
            <a:r>
              <a:rPr lang="hr-HR" sz="2400" b="0" i="0" dirty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 </a:t>
            </a:r>
            <a:r>
              <a:rPr lang="hr-HR" sz="2400" b="0" i="0" dirty="0" err="1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Vashem</a:t>
            </a:r>
            <a:r>
              <a:rPr lang="hr-HR" sz="2400" b="0" i="0" dirty="0">
                <a:solidFill>
                  <a:srgbClr val="222222"/>
                </a:solidFill>
                <a:effectLst/>
                <a:latin typeface="Garamond" panose="02020404030301010803" pitchFamily="18" charset="0"/>
              </a:rPr>
              <a:t> dodjeljuje počasnu titulu Pravednik među narodima ljudima koji nisu Židovi, a tijekom II. svjetskog rata riskirali su vlastiti život, slobodu i sigurnost za spas najmanje jednog Židova od smrti ili deportacije, i to bez ikakve materijalne naknade ili koristi. </a:t>
            </a:r>
            <a:endParaRPr lang="en-US" sz="24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020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tekst, na otvorenom, zgrada&#10;&#10;Opis je automatski generiran">
            <a:extLst>
              <a:ext uri="{FF2B5EF4-FFF2-40B4-BE49-F238E27FC236}">
                <a16:creationId xmlns:a16="http://schemas.microsoft.com/office/drawing/2014/main" id="{E9D9EAF0-6B04-4FD5-85AF-2778E50EB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 r="-1" b="-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Slika 2" descr="Slika na kojoj se prikazuje karta&#10;&#10;Opis je automatski generiran">
            <a:extLst>
              <a:ext uri="{FF2B5EF4-FFF2-40B4-BE49-F238E27FC236}">
                <a16:creationId xmlns:a16="http://schemas.microsoft.com/office/drawing/2014/main" id="{B590BBB8-DA14-4CB5-BA85-BABBFEE55C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" r="1" b="2050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Slika 4" descr="Slika na kojoj se prikazuje karta&#10;&#10;Opis je automatski generiran">
            <a:extLst>
              <a:ext uri="{FF2B5EF4-FFF2-40B4-BE49-F238E27FC236}">
                <a16:creationId xmlns:a16="http://schemas.microsoft.com/office/drawing/2014/main" id="{0DE0A38C-E338-48C4-B56A-F0A23DD40F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5" r="16446" b="-3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D267E015-A7C7-4276-AED9-DE51141529BF}"/>
              </a:ext>
            </a:extLst>
          </p:cNvPr>
          <p:cNvSpPr txBox="1"/>
          <p:nvPr/>
        </p:nvSpPr>
        <p:spPr>
          <a:xfrm>
            <a:off x="0" y="5159934"/>
            <a:ext cx="4832046" cy="954107"/>
          </a:xfrm>
          <a:prstGeom prst="rect">
            <a:avLst/>
          </a:prstGeom>
          <a:solidFill>
            <a:srgbClr val="AC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l"/>
            <a:r>
              <a:rPr lang="pl-PL" sz="2800" b="1" i="0" dirty="0">
                <a:solidFill>
                  <a:schemeClr val="bg1">
                    <a:lumMod val="95000"/>
                  </a:schemeClr>
                </a:solidFill>
                <a:effectLst/>
                <a:latin typeface="Garamond" panose="02020404030301010803" pitchFamily="18" charset="0"/>
              </a:rPr>
              <a:t>Koncentracijski logor Kampor </a:t>
            </a:r>
          </a:p>
          <a:p>
            <a:pPr algn="l"/>
            <a:r>
              <a:rPr lang="pl-PL" sz="2800" b="1" i="0" dirty="0">
                <a:solidFill>
                  <a:schemeClr val="bg1">
                    <a:lumMod val="95000"/>
                  </a:schemeClr>
                </a:solidFill>
                <a:effectLst/>
                <a:latin typeface="Garamond" panose="02020404030301010803" pitchFamily="18" charset="0"/>
              </a:rPr>
              <a:t>1942. – 1943.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B169B1A0-0495-4548-99E8-D6A160AAFA2B}"/>
              </a:ext>
            </a:extLst>
          </p:cNvPr>
          <p:cNvSpPr txBox="1"/>
          <p:nvPr/>
        </p:nvSpPr>
        <p:spPr>
          <a:xfrm>
            <a:off x="0" y="6201080"/>
            <a:ext cx="75891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https://documenta.hr/novosti/prica-o-kamporu/</a:t>
            </a:r>
            <a:endParaRPr lang="hr-HR" sz="24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endParaRPr lang="en-U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6F6F6372-4E45-4770-8547-77E974DF57CF}"/>
              </a:ext>
            </a:extLst>
          </p:cNvPr>
          <p:cNvSpPr txBox="1">
            <a:spLocks/>
          </p:cNvSpPr>
          <p:nvPr/>
        </p:nvSpPr>
        <p:spPr>
          <a:xfrm>
            <a:off x="0" y="4233028"/>
            <a:ext cx="4832046" cy="7633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3200" dirty="0">
                <a:solidFill>
                  <a:schemeClr val="bg1"/>
                </a:solidFill>
                <a:latin typeface="Garamond" panose="02020404030301010803" pitchFamily="18" charset="0"/>
              </a:rPr>
              <a:t>Zadatak za učenike: </a:t>
            </a:r>
            <a:r>
              <a:rPr lang="hr-HR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istraži</a:t>
            </a:r>
            <a:r>
              <a:rPr lang="hr-HR" sz="3200" dirty="0">
                <a:solidFill>
                  <a:schemeClr val="bg1"/>
                </a:solidFill>
                <a:latin typeface="Garamond" panose="02020404030301010803" pitchFamily="18" charset="0"/>
              </a:rPr>
              <a:t>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236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osoba, vojna uniforma, vojno vozilo, staro&#10;&#10;Opis je automatski generiran">
            <a:extLst>
              <a:ext uri="{FF2B5EF4-FFF2-40B4-BE49-F238E27FC236}">
                <a16:creationId xmlns:a16="http://schemas.microsoft.com/office/drawing/2014/main" id="{618B8B19-408E-4728-B962-1C40686E01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" b="3879"/>
          <a:stretch/>
        </p:blipFill>
        <p:spPr>
          <a:xfrm>
            <a:off x="459512" y="766972"/>
            <a:ext cx="11277600" cy="5943600"/>
          </a:xfrm>
          <a:prstGeom prst="rect">
            <a:avLst/>
          </a:prstGeom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id="{573E94A9-4749-4F8D-860A-4B90DFF0196D}"/>
              </a:ext>
            </a:extLst>
          </p:cNvPr>
          <p:cNvSpPr txBox="1"/>
          <p:nvPr/>
        </p:nvSpPr>
        <p:spPr>
          <a:xfrm>
            <a:off x="4121834" y="119785"/>
            <a:ext cx="7228481" cy="83099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aramond" panose="020204040303010108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https://hrcak.srce.hr/file/75756</a:t>
            </a:r>
            <a:endParaRPr lang="hr-HR" sz="24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r>
              <a:rPr lang="hr-HR" sz="2400" dirty="0">
                <a:solidFill>
                  <a:schemeClr val="bg1"/>
                </a:solidFill>
                <a:latin typeface="Garamond" panose="02020404030301010803" pitchFamily="18" charset="0"/>
              </a:rPr>
              <a:t>Solidarnost i pomoć Židovima u Hrvatskoj, Ivo Goldstein</a:t>
            </a:r>
            <a:endParaRPr lang="en-US" sz="24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1A7CA069-BD9A-4F99-AEA5-035831ABEC29}"/>
              </a:ext>
            </a:extLst>
          </p:cNvPr>
          <p:cNvSpPr txBox="1"/>
          <p:nvPr/>
        </p:nvSpPr>
        <p:spPr>
          <a:xfrm>
            <a:off x="239917" y="1070138"/>
            <a:ext cx="3427794" cy="156966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Židovi u partizanskom pokretu</a:t>
            </a:r>
            <a:endParaRPr lang="en-US" sz="32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14A37CE3-8F77-400E-B0F0-03DCF699BE5F}"/>
              </a:ext>
            </a:extLst>
          </p:cNvPr>
          <p:cNvSpPr txBox="1">
            <a:spLocks/>
          </p:cNvSpPr>
          <p:nvPr/>
        </p:nvSpPr>
        <p:spPr>
          <a:xfrm>
            <a:off x="239917" y="218283"/>
            <a:ext cx="3427795" cy="63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3200" dirty="0">
                <a:solidFill>
                  <a:schemeClr val="bg1"/>
                </a:solidFill>
                <a:latin typeface="Garamond" panose="02020404030301010803" pitchFamily="18" charset="0"/>
              </a:rPr>
              <a:t>Zadatak za učenike:</a:t>
            </a:r>
            <a:endParaRPr lang="hr-HR" sz="32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612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5BA9563-8DF5-4D9F-A365-77B1E67A3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862" y="2792064"/>
            <a:ext cx="5257800" cy="3257550"/>
          </a:xfrm>
          <a:prstGeom prst="rect">
            <a:avLst/>
          </a:prstGeom>
        </p:spPr>
      </p:pic>
      <p:pic>
        <p:nvPicPr>
          <p:cNvPr id="4" name="Picture 2" descr="Page 830 | USC Shoah Foundation">
            <a:extLst>
              <a:ext uri="{FF2B5EF4-FFF2-40B4-BE49-F238E27FC236}">
                <a16:creationId xmlns:a16="http://schemas.microsoft.com/office/drawing/2014/main" id="{C78E3719-D1CD-4CF9-B033-C4B0D53EC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20" y="2792063"/>
            <a:ext cx="4268332" cy="320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9404529C-BB2A-4491-842F-8AD0D0D193E3}"/>
              </a:ext>
            </a:extLst>
          </p:cNvPr>
          <p:cNvSpPr txBox="1"/>
          <p:nvPr/>
        </p:nvSpPr>
        <p:spPr>
          <a:xfrm>
            <a:off x="129543" y="6133325"/>
            <a:ext cx="62917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https://mzo.gov.hr/UserDocsImages//dokumenti/Medunarodna/Holokaust/Azuriranje-IHRA/IHRA-jedinice/6Zidovi//Priprema%20za%20izvodenje%20nastavne%20jedinice-Zidovi%20u%20antifasistickoj%20borbi%20-%20Zagreb%202007.pdf</a:t>
            </a:r>
            <a:endParaRPr lang="hr-HR" sz="1200" dirty="0"/>
          </a:p>
          <a:p>
            <a:endParaRPr lang="en-US" sz="1200" dirty="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1EAA9464-F7B6-4661-BE70-CC45C29348D9}"/>
              </a:ext>
            </a:extLst>
          </p:cNvPr>
          <p:cNvSpPr txBox="1"/>
          <p:nvPr/>
        </p:nvSpPr>
        <p:spPr>
          <a:xfrm>
            <a:off x="412686" y="370732"/>
            <a:ext cx="2766613" cy="138499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chemeClr val="bg1"/>
                </a:solidFill>
                <a:latin typeface="Garamond" panose="02020404030301010803" pitchFamily="18" charset="0"/>
              </a:rPr>
              <a:t>Židovi u partizanskom pokretu</a:t>
            </a:r>
            <a:endParaRPr lang="en-US" sz="28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525F9704-E50F-456E-B09A-8874C7BD758B}"/>
              </a:ext>
            </a:extLst>
          </p:cNvPr>
          <p:cNvSpPr txBox="1">
            <a:spLocks/>
          </p:cNvSpPr>
          <p:nvPr/>
        </p:nvSpPr>
        <p:spPr>
          <a:xfrm>
            <a:off x="3704353" y="370732"/>
            <a:ext cx="8074961" cy="1444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3200" dirty="0">
                <a:solidFill>
                  <a:schemeClr val="bg1"/>
                </a:solidFill>
                <a:latin typeface="Garamond" panose="02020404030301010803" pitchFamily="18" charset="0"/>
              </a:rPr>
              <a:t>Zadatak za učenike: </a:t>
            </a:r>
            <a:r>
              <a:rPr lang="hr-HR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usporedba tri osobne priče </a:t>
            </a:r>
            <a:r>
              <a:rPr lang="hr-HR" sz="3200" dirty="0">
                <a:solidFill>
                  <a:schemeClr val="bg1"/>
                </a:solidFill>
                <a:latin typeface="Garamond" panose="02020404030301010803" pitchFamily="18" charset="0"/>
              </a:rPr>
              <a:t>- Elvira </a:t>
            </a:r>
            <a:r>
              <a:rPr lang="hr-HR" sz="3200" dirty="0" err="1">
                <a:solidFill>
                  <a:schemeClr val="bg1"/>
                </a:solidFill>
                <a:latin typeface="Garamond" panose="02020404030301010803" pitchFamily="18" charset="0"/>
              </a:rPr>
              <a:t>Kohn</a:t>
            </a:r>
            <a:r>
              <a:rPr lang="hr-HR" sz="3200" dirty="0">
                <a:solidFill>
                  <a:schemeClr val="bg1"/>
                </a:solidFill>
                <a:latin typeface="Garamond" panose="02020404030301010803" pitchFamily="18" charset="0"/>
              </a:rPr>
              <a:t> (r.1914.), Slavko Goldstein (r.1928.) i Rifka </a:t>
            </a:r>
            <a:r>
              <a:rPr lang="hr-HR" sz="3200" dirty="0" err="1">
                <a:solidFill>
                  <a:schemeClr val="bg1"/>
                </a:solidFill>
                <a:latin typeface="Garamond" panose="02020404030301010803" pitchFamily="18" charset="0"/>
              </a:rPr>
              <a:t>Altarac</a:t>
            </a:r>
            <a:r>
              <a:rPr lang="hr-HR" sz="3200" dirty="0">
                <a:solidFill>
                  <a:schemeClr val="bg1"/>
                </a:solidFill>
                <a:latin typeface="Garamond" panose="02020404030301010803" pitchFamily="18" charset="0"/>
              </a:rPr>
              <a:t> (r.1929.) </a:t>
            </a:r>
          </a:p>
        </p:txBody>
      </p:sp>
      <p:pic>
        <p:nvPicPr>
          <p:cNvPr id="9" name="Slika 8" descr="Slika na kojoj se prikazuje tekst, osoba, poziranje, grupa&#10;&#10;Opis je automatski generiran">
            <a:extLst>
              <a:ext uri="{FF2B5EF4-FFF2-40B4-BE49-F238E27FC236}">
                <a16:creationId xmlns:a16="http://schemas.microsoft.com/office/drawing/2014/main" id="{E7D8E1E8-A585-447E-A3E3-DA399C5B8A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1"/>
          <a:stretch/>
        </p:blipFill>
        <p:spPr>
          <a:xfrm>
            <a:off x="10073423" y="1600200"/>
            <a:ext cx="2437411" cy="2038456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  <a:ln w="28575">
            <a:solidFill>
              <a:srgbClr val="0070C0"/>
            </a:solidFill>
          </a:ln>
        </p:spPr>
      </p:pic>
      <p:pic>
        <p:nvPicPr>
          <p:cNvPr id="10" name="Slika 9" descr="Slika na kojoj se prikazuje tekst&#10;&#10;Opis je automatski generiran">
            <a:extLst>
              <a:ext uri="{FF2B5EF4-FFF2-40B4-BE49-F238E27FC236}">
                <a16:creationId xmlns:a16="http://schemas.microsoft.com/office/drawing/2014/main" id="{5607E293-52EE-4280-8F91-303CE964D9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72" b="89974" l="3148" r="28917">
                        <a14:foregroundMark x1="10395" y1="10807" x2="20425" y2="11719"/>
                        <a14:foregroundMark x1="20425" y1="11719" x2="19034" y2="4167"/>
                        <a14:foregroundMark x1="19034" y1="4167" x2="15520" y2="1172"/>
                        <a14:foregroundMark x1="15520" y1="1172" x2="10029" y2="10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1" t="-659" r="67943" b="11059"/>
          <a:stretch/>
        </p:blipFill>
        <p:spPr>
          <a:xfrm>
            <a:off x="9166041" y="2026969"/>
            <a:ext cx="1639281" cy="2566423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932208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Slika 4" descr="Slika na kojoj se prikazuje osoba, muškarac, staro, stajanje&#10;&#10;Opis je automatski generiran">
            <a:extLst>
              <a:ext uri="{FF2B5EF4-FFF2-40B4-BE49-F238E27FC236}">
                <a16:creationId xmlns:a16="http://schemas.microsoft.com/office/drawing/2014/main" id="{217C5412-C5B8-4B56-84F0-3D3D03FF92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586"/>
          <a:stretch/>
        </p:blipFill>
        <p:spPr>
          <a:xfrm rot="21480000">
            <a:off x="1241075" y="1628095"/>
            <a:ext cx="9916327" cy="4764396"/>
          </a:xfrm>
          <a:prstGeom prst="rect">
            <a:avLst/>
          </a:prstGeom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5F1E5FE8-AD52-47CC-8C7D-446D02127D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2" b="89974" l="3148" r="28917">
                        <a14:foregroundMark x1="10395" y1="10807" x2="20425" y2="11719"/>
                        <a14:foregroundMark x1="20425" y1="11719" x2="19034" y2="4167"/>
                        <a14:foregroundMark x1="19034" y1="4167" x2="15520" y2="1172"/>
                        <a14:foregroundMark x1="15520" y1="1172" x2="10029" y2="10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1" t="-659" r="67943" b="11059"/>
          <a:stretch/>
        </p:blipFill>
        <p:spPr>
          <a:xfrm>
            <a:off x="-409028" y="128282"/>
            <a:ext cx="3923071" cy="6141873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F22B3642-78C6-4D36-98E9-3C4FD3FD1B4A}"/>
              </a:ext>
            </a:extLst>
          </p:cNvPr>
          <p:cNvSpPr txBox="1"/>
          <p:nvPr/>
        </p:nvSpPr>
        <p:spPr>
          <a:xfrm>
            <a:off x="2747124" y="218513"/>
            <a:ext cx="2982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rgbClr val="990000"/>
                </a:solidFill>
                <a:latin typeface="Garamond" panose="02020404030301010803" pitchFamily="18" charset="0"/>
              </a:rPr>
              <a:t>Žene u partizanskom pokretu</a:t>
            </a:r>
            <a:endParaRPr lang="en-US" sz="3200" b="1" dirty="0">
              <a:solidFill>
                <a:srgbClr val="99000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806CAAF8-A66B-4C90-B165-23C224C24442}"/>
              </a:ext>
            </a:extLst>
          </p:cNvPr>
          <p:cNvSpPr txBox="1"/>
          <p:nvPr/>
        </p:nvSpPr>
        <p:spPr>
          <a:xfrm>
            <a:off x="7455258" y="5212909"/>
            <a:ext cx="4421514" cy="83099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Garamond" panose="02020404030301010803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https://hrcak.srce.hr/file/331258</a:t>
            </a:r>
            <a:r>
              <a:rPr lang="hr-HR" sz="2400" dirty="0">
                <a:solidFill>
                  <a:srgbClr val="0070C0"/>
                </a:solidFill>
                <a:latin typeface="Garamond" panose="02020404030301010803" pitchFamily="18" charset="0"/>
              </a:rPr>
              <a:t>, </a:t>
            </a:r>
          </a:p>
          <a:p>
            <a:r>
              <a:rPr lang="hr-HR" sz="2400" dirty="0">
                <a:solidFill>
                  <a:srgbClr val="0070C0"/>
                </a:solidFill>
                <a:latin typeface="Garamond" panose="02020404030301010803" pitchFamily="18" charset="0"/>
              </a:rPr>
              <a:t>M. </a:t>
            </a:r>
            <a:r>
              <a:rPr lang="hr-HR" sz="2400" dirty="0" err="1">
                <a:solidFill>
                  <a:srgbClr val="0070C0"/>
                </a:solidFill>
                <a:latin typeface="Garamond" panose="02020404030301010803" pitchFamily="18" charset="0"/>
              </a:rPr>
              <a:t>Dretar</a:t>
            </a:r>
            <a:r>
              <a:rPr lang="hr-HR" sz="2400" dirty="0">
                <a:solidFill>
                  <a:srgbClr val="0070C0"/>
                </a:solidFill>
                <a:latin typeface="Garamond" panose="02020404030301010803" pitchFamily="18" charset="0"/>
              </a:rPr>
              <a:t>, Žene u ratu</a:t>
            </a:r>
            <a:endParaRPr lang="en-US" sz="24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2EF0011-7632-4269-9045-C9940C441DD0}"/>
              </a:ext>
            </a:extLst>
          </p:cNvPr>
          <p:cNvSpPr txBox="1">
            <a:spLocks/>
          </p:cNvSpPr>
          <p:nvPr/>
        </p:nvSpPr>
        <p:spPr>
          <a:xfrm>
            <a:off x="8677959" y="4225009"/>
            <a:ext cx="3427795" cy="830997"/>
          </a:xfrm>
          <a:prstGeom prst="rect">
            <a:avLst/>
          </a:prstGeom>
          <a:solidFill>
            <a:srgbClr val="AC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3200" dirty="0">
                <a:solidFill>
                  <a:schemeClr val="bg1"/>
                </a:solidFill>
                <a:latin typeface="Garamond" panose="02020404030301010803" pitchFamily="18" charset="0"/>
              </a:rPr>
              <a:t>Zadatak za učenike:</a:t>
            </a:r>
          </a:p>
        </p:txBody>
      </p:sp>
    </p:spTree>
    <p:extLst>
      <p:ext uri="{BB962C8B-B14F-4D97-AF65-F5344CB8AC3E}">
        <p14:creationId xmlns:p14="http://schemas.microsoft.com/office/powerpoint/2010/main" val="195744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osoba, poziranje, staro&#10;&#10;Opis je automatski generiran">
            <a:extLst>
              <a:ext uri="{FF2B5EF4-FFF2-40B4-BE49-F238E27FC236}">
                <a16:creationId xmlns:a16="http://schemas.microsoft.com/office/drawing/2014/main" id="{185E48AB-4B34-4BA5-B12A-0DB7B2E00E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9" r="-2" b="15775"/>
          <a:stretch/>
        </p:blipFill>
        <p:spPr>
          <a:xfrm>
            <a:off x="4450078" y="-46657"/>
            <a:ext cx="7698564" cy="3155377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Slika 4" descr="Slika na kojoj se prikazuje tekst, na otvorenom, planina, vojno vozilo&#10;&#10;Opis je automatski generiran">
            <a:extLst>
              <a:ext uri="{FF2B5EF4-FFF2-40B4-BE49-F238E27FC236}">
                <a16:creationId xmlns:a16="http://schemas.microsoft.com/office/drawing/2014/main" id="{D285EF0B-CAB1-40F3-941D-EBEB59E806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0" b="-1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7" name="Picture 4" descr="Elvira Kohn:  Izbjeglice, Topusko, 1944.">
            <a:extLst>
              <a:ext uri="{FF2B5EF4-FFF2-40B4-BE49-F238E27FC236}">
                <a16:creationId xmlns:a16="http://schemas.microsoft.com/office/drawing/2014/main" id="{E5779ACF-F905-4A35-90F3-3E22ED041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4" b="50322"/>
          <a:stretch/>
        </p:blipFill>
        <p:spPr bwMode="auto"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 descr="Slika na kojoj se prikazuje tekst, osoba, na otvorenom, gomila&#10;&#10;Opis je automatski generiran">
            <a:extLst>
              <a:ext uri="{FF2B5EF4-FFF2-40B4-BE49-F238E27FC236}">
                <a16:creationId xmlns:a16="http://schemas.microsoft.com/office/drawing/2014/main" id="{45E6918F-3F6F-4D42-8426-2C14816B2B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2715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8BA72774-6BB9-4EA2-A93F-538F6685F5C4}"/>
              </a:ext>
            </a:extLst>
          </p:cNvPr>
          <p:cNvSpPr txBox="1"/>
          <p:nvPr/>
        </p:nvSpPr>
        <p:spPr>
          <a:xfrm>
            <a:off x="4371548" y="3058767"/>
            <a:ext cx="2236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rgbClr val="C00000"/>
                </a:solidFill>
                <a:latin typeface="Garamond" panose="02020404030301010803" pitchFamily="18" charset="0"/>
              </a:rPr>
              <a:t>Zadar</a:t>
            </a:r>
            <a:endParaRPr lang="en-US" sz="32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04C47145-43F2-4122-8E69-985D0CCFBAB2}"/>
              </a:ext>
            </a:extLst>
          </p:cNvPr>
          <p:cNvSpPr txBox="1"/>
          <p:nvPr/>
        </p:nvSpPr>
        <p:spPr>
          <a:xfrm>
            <a:off x="7709106" y="3108720"/>
            <a:ext cx="1885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rgbClr val="C00000"/>
                </a:solidFill>
                <a:latin typeface="Garamond" panose="02020404030301010803" pitchFamily="18" charset="0"/>
              </a:rPr>
              <a:t>Topusko</a:t>
            </a:r>
            <a:endParaRPr lang="en-US" sz="32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94E1EF8F-838C-4E6A-9E52-E2B31DD851E5}"/>
              </a:ext>
            </a:extLst>
          </p:cNvPr>
          <p:cNvSpPr txBox="1">
            <a:spLocks/>
          </p:cNvSpPr>
          <p:nvPr/>
        </p:nvSpPr>
        <p:spPr>
          <a:xfrm>
            <a:off x="1207455" y="1859862"/>
            <a:ext cx="6149370" cy="12350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3200" dirty="0">
                <a:solidFill>
                  <a:schemeClr val="bg1"/>
                </a:solidFill>
                <a:latin typeface="Garamond" panose="02020404030301010803" pitchFamily="18" charset="0"/>
              </a:rPr>
              <a:t>Zadatak za učenike: </a:t>
            </a:r>
            <a:r>
              <a:rPr lang="hr-HR" dirty="0">
                <a:solidFill>
                  <a:schemeClr val="bg1"/>
                </a:solidFill>
                <a:latin typeface="Garamond" panose="02020404030301010803" pitchFamily="18" charset="0"/>
              </a:rPr>
              <a:t>pronađi (označi) na karti navedena mjesta, zašto su spomenuta, značaj pojedinog mjesta tijekom rata?</a:t>
            </a:r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5190B207-934D-403D-8D08-94FF2A7FE9EE}"/>
              </a:ext>
            </a:extLst>
          </p:cNvPr>
          <p:cNvSpPr txBox="1"/>
          <p:nvPr/>
        </p:nvSpPr>
        <p:spPr>
          <a:xfrm>
            <a:off x="9772404" y="2844225"/>
            <a:ext cx="3014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rgbClr val="C00000"/>
                </a:solidFill>
                <a:latin typeface="Garamond" panose="02020404030301010803" pitchFamily="18" charset="0"/>
              </a:rPr>
              <a:t>Petrova Gora</a:t>
            </a:r>
            <a:endParaRPr lang="en-US" sz="32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773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B031BD2-0555-4338-ADFC-5C955D050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554" y="563763"/>
            <a:ext cx="9895951" cy="1033669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>
                <a:solidFill>
                  <a:srgbClr val="FFFFFF"/>
                </a:solidFill>
                <a:latin typeface="Garamond" panose="02020404030301010803" pitchFamily="18" charset="0"/>
              </a:rPr>
              <a:t>Upotreba vide</a:t>
            </a:r>
            <a:r>
              <a:rPr lang="hr-HR" sz="3400" b="1" dirty="0">
                <a:solidFill>
                  <a:srgbClr val="FFFFFF"/>
                </a:solidFill>
                <a:latin typeface="Garamond" panose="02020404030301010803" pitchFamily="18" charset="0"/>
              </a:rPr>
              <a:t>o materijala</a:t>
            </a:r>
            <a:r>
              <a:rPr lang="en-US" sz="3400" b="1" dirty="0">
                <a:solidFill>
                  <a:srgbClr val="FFFFFF"/>
                </a:solidFill>
                <a:latin typeface="Garamond" panose="02020404030301010803" pitchFamily="18" charset="0"/>
              </a:rPr>
              <a:t> u </a:t>
            </a:r>
            <a:r>
              <a:rPr lang="hr-HR" sz="3400" b="1" dirty="0">
                <a:solidFill>
                  <a:srgbClr val="FFFFFF"/>
                </a:solidFill>
                <a:latin typeface="Garamond" panose="02020404030301010803" pitchFamily="18" charset="0"/>
              </a:rPr>
              <a:t>nastavi</a:t>
            </a:r>
            <a:r>
              <a:rPr lang="en-US" sz="3400" b="1" dirty="0">
                <a:solidFill>
                  <a:srgbClr val="FFFFFF"/>
                </a:solidFill>
                <a:latin typeface="Garamond" panose="02020404030301010803" pitchFamily="18" charset="0"/>
              </a:rPr>
              <a:t> </a:t>
            </a:r>
            <a:r>
              <a:rPr lang="en-US" sz="3400" b="1" dirty="0" err="1">
                <a:solidFill>
                  <a:srgbClr val="FFFFFF"/>
                </a:solidFill>
                <a:latin typeface="Garamond" panose="02020404030301010803" pitchFamily="18" charset="0"/>
              </a:rPr>
              <a:t>povijesti</a:t>
            </a:r>
            <a:br>
              <a:rPr lang="hr-HR" sz="3400" b="1" dirty="0">
                <a:solidFill>
                  <a:srgbClr val="FFFFFF"/>
                </a:solidFill>
                <a:latin typeface="Garamond" panose="02020404030301010803" pitchFamily="18" charset="0"/>
              </a:rPr>
            </a:br>
            <a:endParaRPr lang="en-US" sz="3400" b="1" dirty="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62E9B11-D74F-4C18-BA3B-7CE761AA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600" dirty="0" err="1">
                <a:latin typeface="Garamond" panose="02020404030301010803" pitchFamily="18" charset="0"/>
              </a:rPr>
              <a:t>Potencijal</a:t>
            </a:r>
            <a:r>
              <a:rPr lang="en-US" sz="2600" dirty="0">
                <a:latin typeface="Garamond" panose="02020404030301010803" pitchFamily="18" charset="0"/>
              </a:rPr>
              <a:t> koji </a:t>
            </a:r>
            <a:r>
              <a:rPr lang="en-US" sz="2600" dirty="0" err="1">
                <a:latin typeface="Garamond" panose="02020404030301010803" pitchFamily="18" charset="0"/>
              </a:rPr>
              <a:t>nudi</a:t>
            </a:r>
            <a:r>
              <a:rPr lang="en-US" sz="2600" dirty="0">
                <a:latin typeface="Garamond" panose="02020404030301010803" pitchFamily="18" charset="0"/>
              </a:rPr>
              <a:t> video </a:t>
            </a:r>
            <a:r>
              <a:rPr lang="en-US" sz="2600" dirty="0" err="1">
                <a:latin typeface="Garamond" panose="02020404030301010803" pitchFamily="18" charset="0"/>
              </a:rPr>
              <a:t>kao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pomoćno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sredstvo</a:t>
            </a:r>
            <a:r>
              <a:rPr lang="en-US" sz="2600" dirty="0">
                <a:latin typeface="Garamond" panose="02020404030301010803" pitchFamily="18" charset="0"/>
              </a:rPr>
              <a:t> za </a:t>
            </a:r>
            <a:r>
              <a:rPr lang="en-US" sz="2600" dirty="0" err="1">
                <a:latin typeface="Garamond" panose="02020404030301010803" pitchFamily="18" charset="0"/>
              </a:rPr>
              <a:t>podučavanje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i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učenje</a:t>
            </a:r>
            <a:r>
              <a:rPr lang="en-US" sz="2600" dirty="0">
                <a:latin typeface="Garamond" panose="02020404030301010803" pitchFamily="18" charset="0"/>
              </a:rPr>
              <a:t> u</a:t>
            </a:r>
            <a:r>
              <a:rPr lang="hr-HR" sz="2600" dirty="0">
                <a:latin typeface="Garamond" panose="02020404030301010803" pitchFamily="18" charset="0"/>
              </a:rPr>
              <a:t> nastavi </a:t>
            </a:r>
            <a:r>
              <a:rPr lang="en-US" sz="2600" dirty="0" err="1">
                <a:latin typeface="Garamond" panose="02020404030301010803" pitchFamily="18" charset="0"/>
              </a:rPr>
              <a:t>povijesti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hr-HR" sz="2600" dirty="0">
                <a:latin typeface="Garamond" panose="02020404030301010803" pitchFamily="18" charset="0"/>
              </a:rPr>
              <a:t>seže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dalje</a:t>
            </a:r>
            <a:r>
              <a:rPr lang="en-US" sz="2600" dirty="0">
                <a:latin typeface="Garamond" panose="02020404030301010803" pitchFamily="18" charset="0"/>
              </a:rPr>
              <a:t> od </a:t>
            </a:r>
            <a:r>
              <a:rPr lang="en-US" sz="2600" dirty="0" err="1">
                <a:latin typeface="Garamond" panose="02020404030301010803" pitchFamily="18" charset="0"/>
              </a:rPr>
              <a:t>traženja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hr-HR" sz="2600" dirty="0">
                <a:latin typeface="Garamond" panose="02020404030301010803" pitchFamily="18" charset="0"/>
              </a:rPr>
              <a:t>da </a:t>
            </a:r>
            <a:r>
              <a:rPr lang="en-US" sz="2600" dirty="0" err="1">
                <a:latin typeface="Garamond" panose="02020404030301010803" pitchFamily="18" charset="0"/>
              </a:rPr>
              <a:t>učeni</a:t>
            </a:r>
            <a:r>
              <a:rPr lang="hr-HR" sz="2600" dirty="0">
                <a:latin typeface="Garamond" panose="02020404030301010803" pitchFamily="18" charset="0"/>
              </a:rPr>
              <a:t>ci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odgovore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na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strukturirana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pitanja</a:t>
            </a:r>
            <a:r>
              <a:rPr lang="en-US" sz="2600" dirty="0">
                <a:latin typeface="Garamond" panose="02020404030301010803" pitchFamily="18" charset="0"/>
              </a:rPr>
              <a:t>. </a:t>
            </a:r>
            <a:endParaRPr lang="hr-HR" sz="2600" dirty="0">
              <a:latin typeface="Garamond" panose="020204040303010108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r-HR" sz="2600" dirty="0">
                <a:latin typeface="Garamond" panose="02020404030301010803" pitchFamily="18" charset="0"/>
              </a:rPr>
              <a:t>Originalne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snimke</a:t>
            </a:r>
            <a:r>
              <a:rPr lang="en-US" sz="2600" dirty="0">
                <a:latin typeface="Garamond" panose="02020404030301010803" pitchFamily="18" charset="0"/>
              </a:rPr>
              <a:t>, </a:t>
            </a:r>
            <a:r>
              <a:rPr lang="en-US" sz="2600" dirty="0" err="1">
                <a:latin typeface="Garamond" panose="02020404030301010803" pitchFamily="18" charset="0"/>
              </a:rPr>
              <a:t>igrani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filmovi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i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povijesni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dokumentarni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filmovi</a:t>
            </a:r>
            <a:r>
              <a:rPr lang="en-US" sz="2600" dirty="0">
                <a:latin typeface="Garamond" panose="02020404030301010803" pitchFamily="18" charset="0"/>
              </a:rPr>
              <a:t> nude </a:t>
            </a:r>
            <a:r>
              <a:rPr lang="en-US" sz="2600" dirty="0" err="1">
                <a:latin typeface="Garamond" panose="02020404030301010803" pitchFamily="18" charset="0"/>
              </a:rPr>
              <a:t>različite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i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poticajne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načine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hr-HR" sz="2600" dirty="0">
                <a:latin typeface="Garamond" panose="02020404030301010803" pitchFamily="18" charset="0"/>
              </a:rPr>
              <a:t>za obradu važnih tema.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600" dirty="0">
                <a:latin typeface="Garamond" panose="02020404030301010803" pitchFamily="18" charset="0"/>
              </a:rPr>
              <a:t>Dodatnu </a:t>
            </a:r>
            <a:r>
              <a:rPr lang="hr-HR" sz="2600" i="1" dirty="0">
                <a:latin typeface="Garamond" panose="02020404030301010803" pitchFamily="18" charset="0"/>
              </a:rPr>
              <a:t>atraktivnost</a:t>
            </a:r>
            <a:r>
              <a:rPr lang="hr-HR" sz="2600" dirty="0">
                <a:latin typeface="Garamond" panose="02020404030301010803" pitchFamily="18" charset="0"/>
              </a:rPr>
              <a:t> donosi </a:t>
            </a:r>
            <a:r>
              <a:rPr lang="en-US" sz="2600" dirty="0" err="1">
                <a:latin typeface="Garamond" panose="02020404030301010803" pitchFamily="18" charset="0"/>
              </a:rPr>
              <a:t>razvoj</a:t>
            </a:r>
            <a:r>
              <a:rPr lang="en-US" sz="2600" dirty="0">
                <a:latin typeface="Garamond" panose="02020404030301010803" pitchFamily="18" charset="0"/>
              </a:rPr>
              <a:t> I</a:t>
            </a:r>
            <a:r>
              <a:rPr lang="hr-HR" sz="2600" dirty="0">
                <a:latin typeface="Garamond" panose="02020404030301010803" pitchFamily="18" charset="0"/>
              </a:rPr>
              <a:t>K</a:t>
            </a:r>
            <a:r>
              <a:rPr lang="en-US" sz="2600" dirty="0">
                <a:latin typeface="Garamond" panose="02020404030301010803" pitchFamily="18" charset="0"/>
              </a:rPr>
              <a:t>T-a </a:t>
            </a:r>
            <a:r>
              <a:rPr lang="hr-HR" sz="2600" dirty="0">
                <a:latin typeface="Garamond" panose="02020404030301010803" pitchFamily="18" charset="0"/>
              </a:rPr>
              <a:t>što </a:t>
            </a:r>
            <a:r>
              <a:rPr lang="en-US" sz="2600" dirty="0" err="1">
                <a:latin typeface="Garamond" panose="02020404030301010803" pitchFamily="18" charset="0"/>
              </a:rPr>
              <a:t>znači</a:t>
            </a:r>
            <a:r>
              <a:rPr lang="en-US" sz="2600" dirty="0">
                <a:latin typeface="Garamond" panose="02020404030301010803" pitchFamily="18" charset="0"/>
              </a:rPr>
              <a:t> da </a:t>
            </a:r>
            <a:r>
              <a:rPr lang="hr-HR" sz="26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učenici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mogu</a:t>
            </a:r>
            <a:r>
              <a:rPr lang="hr-HR" sz="26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 koristiti dio ponuđenog materijala ili čak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dekonstruirati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postojeć</a:t>
            </a:r>
            <a:r>
              <a:rPr lang="hr-HR" sz="26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i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filmsk</a:t>
            </a:r>
            <a:r>
              <a:rPr lang="hr-HR" sz="26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i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izvor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i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konstruirati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vlastit</a:t>
            </a:r>
            <a:r>
              <a:rPr lang="hr-HR" sz="26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i materijal,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sz="2600" dirty="0">
                <a:latin typeface="Garamond" panose="02020404030301010803" pitchFamily="18" charset="0"/>
              </a:rPr>
              <a:t>s</a:t>
            </a:r>
            <a:r>
              <a:rPr lang="hr-HR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lakoćom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i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impresivnim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rezultatima</a:t>
            </a:r>
            <a:r>
              <a:rPr lang="hr-HR" sz="2600" dirty="0">
                <a:latin typeface="Garamond" panose="02020404030301010803" pitchFamily="18" charset="0"/>
              </a:rPr>
              <a:t>, naravno, ukoliko su učitelj/nastavnik, ali i učenici upoznati s digitalnim alatima i skloni su naučiti koristiti ih i odabrati najpogodnije. </a:t>
            </a:r>
            <a:endParaRPr lang="hr-HR" sz="2600" dirty="0">
              <a:solidFill>
                <a:schemeClr val="accent1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600" dirty="0">
                <a:latin typeface="Garamond" panose="02020404030301010803" pitchFamily="18" charset="0"/>
              </a:rPr>
              <a:t>Video se </a:t>
            </a:r>
            <a:r>
              <a:rPr lang="en-US" sz="2600" dirty="0" err="1">
                <a:latin typeface="Garamond" panose="02020404030301010803" pitchFamily="18" charset="0"/>
              </a:rPr>
              <a:t>može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koristiti</a:t>
            </a:r>
            <a:r>
              <a:rPr lang="en-US" sz="2600" dirty="0">
                <a:latin typeface="Garamond" panose="02020404030301010803" pitchFamily="18" charset="0"/>
              </a:rPr>
              <a:t> ne </a:t>
            </a:r>
            <a:r>
              <a:rPr lang="en-US" sz="2600" dirty="0" err="1">
                <a:latin typeface="Garamond" panose="02020404030301010803" pitchFamily="18" charset="0"/>
              </a:rPr>
              <a:t>samo</a:t>
            </a:r>
            <a:r>
              <a:rPr lang="en-US" sz="2600" dirty="0">
                <a:latin typeface="Garamond" panose="02020404030301010803" pitchFamily="18" charset="0"/>
              </a:rPr>
              <a:t> za </a:t>
            </a:r>
            <a:r>
              <a:rPr lang="en-US" sz="2600" dirty="0" err="1">
                <a:latin typeface="Garamond" panose="02020404030301010803" pitchFamily="18" charset="0"/>
              </a:rPr>
              <a:t>podučavanje</a:t>
            </a:r>
            <a:r>
              <a:rPr lang="en-US" sz="2600" dirty="0">
                <a:latin typeface="Garamond" panose="02020404030301010803" pitchFamily="18" charset="0"/>
              </a:rPr>
              <a:t>, </a:t>
            </a:r>
            <a:r>
              <a:rPr lang="en-US" sz="2600" dirty="0" err="1">
                <a:latin typeface="Garamond" panose="02020404030301010803" pitchFamily="18" charset="0"/>
              </a:rPr>
              <a:t>već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i</a:t>
            </a:r>
            <a:r>
              <a:rPr lang="en-US" sz="2600" dirty="0">
                <a:latin typeface="Garamond" panose="02020404030301010803" pitchFamily="18" charset="0"/>
              </a:rPr>
              <a:t> za</a:t>
            </a:r>
            <a:r>
              <a:rPr lang="hr-HR" sz="2600" dirty="0">
                <a:latin typeface="Garamond" panose="02020404030301010803" pitchFamily="18" charset="0"/>
              </a:rPr>
              <a:t> učeničko istraživanje i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učenje</a:t>
            </a:r>
            <a:r>
              <a:rPr lang="hr-HR" sz="2600" dirty="0">
                <a:latin typeface="Garamond" panose="02020404030301010803" pitchFamily="18" charset="0"/>
              </a:rPr>
              <a:t>,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unutar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i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izvan</a:t>
            </a:r>
            <a:r>
              <a:rPr lang="en-US" sz="2600" dirty="0">
                <a:latin typeface="Garamond" panose="02020404030301010803" pitchFamily="18" charset="0"/>
              </a:rPr>
              <a:t> </a:t>
            </a:r>
            <a:r>
              <a:rPr lang="en-US" sz="2600" dirty="0" err="1">
                <a:latin typeface="Garamond" panose="02020404030301010803" pitchFamily="18" charset="0"/>
              </a:rPr>
              <a:t>učionice</a:t>
            </a:r>
            <a:r>
              <a:rPr lang="en-US" sz="2600" dirty="0">
                <a:latin typeface="Garamond" panose="020204040303010108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896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rava, na otvorenom, polje, staro&#10;&#10;Opis je automatski generiran">
            <a:extLst>
              <a:ext uri="{FF2B5EF4-FFF2-40B4-BE49-F238E27FC236}">
                <a16:creationId xmlns:a16="http://schemas.microsoft.com/office/drawing/2014/main" id="{0F3F7BCD-03D3-4E70-9EE8-F50E9032D9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Slika 10" descr="Slika na kojoj se prikazuje tekst, osoba, na otvorenom, stajanje&#10;&#10;Opis je automatski generiran">
            <a:extLst>
              <a:ext uri="{FF2B5EF4-FFF2-40B4-BE49-F238E27FC236}">
                <a16:creationId xmlns:a16="http://schemas.microsoft.com/office/drawing/2014/main" id="{4949CE92-E553-4F20-89A0-2FBBE68F7C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r="14327" b="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5D84D35A-88D1-4BC2-9BEE-F1224A0DE762}"/>
              </a:ext>
            </a:extLst>
          </p:cNvPr>
          <p:cNvSpPr txBox="1"/>
          <p:nvPr/>
        </p:nvSpPr>
        <p:spPr>
          <a:xfrm>
            <a:off x="6096000" y="5839868"/>
            <a:ext cx="5398476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https://www.telegram.hr/fotogalerije/zivot/prije-tocno-75-godina-partizani-su-oslobodili-zagreb-od-ustasa-evo-rijetko-videnih-fotografija-tog-dana/</a:t>
            </a:r>
            <a:endParaRPr lang="hr-HR" dirty="0">
              <a:solidFill>
                <a:srgbClr val="0070C0"/>
              </a:solidFill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3680079B-0FA0-40F9-8EA1-3166795F56CD}"/>
              </a:ext>
            </a:extLst>
          </p:cNvPr>
          <p:cNvSpPr txBox="1">
            <a:spLocks/>
          </p:cNvSpPr>
          <p:nvPr/>
        </p:nvSpPr>
        <p:spPr>
          <a:xfrm>
            <a:off x="362244" y="5915435"/>
            <a:ext cx="5016836" cy="82140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3200" dirty="0">
                <a:solidFill>
                  <a:schemeClr val="bg1"/>
                </a:solidFill>
                <a:latin typeface="Garamond" panose="02020404030301010803" pitchFamily="18" charset="0"/>
              </a:rPr>
              <a:t>Zadatak za učenike: istraži!</a:t>
            </a:r>
            <a:r>
              <a:rPr lang="hr-HR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endParaRPr lang="hr-HR" sz="32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hr-HR" sz="32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hr-HR" sz="32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1195B2CB-F127-4F66-B6A6-AA757885D490}"/>
              </a:ext>
            </a:extLst>
          </p:cNvPr>
          <p:cNvSpPr txBox="1"/>
          <p:nvPr/>
        </p:nvSpPr>
        <p:spPr>
          <a:xfrm>
            <a:off x="829994" y="463936"/>
            <a:ext cx="3376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Oslobođenje Zagreba, 1945.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6AE34B13-BAE9-458C-AA9A-9BE446F320DE}"/>
              </a:ext>
            </a:extLst>
          </p:cNvPr>
          <p:cNvSpPr txBox="1"/>
          <p:nvPr/>
        </p:nvSpPr>
        <p:spPr>
          <a:xfrm>
            <a:off x="6283571" y="5103278"/>
            <a:ext cx="4136849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https://www.antifasisticki-vjesnik.org/hr/kalendar/5/8/58/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43474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tekst, na otvorenom, čamac&#10;&#10;Opis je automatski generiran">
            <a:extLst>
              <a:ext uri="{FF2B5EF4-FFF2-40B4-BE49-F238E27FC236}">
                <a16:creationId xmlns:a16="http://schemas.microsoft.com/office/drawing/2014/main" id="{8434521F-2030-41EC-9A98-F0416CCAF9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27030914-4D1F-4B06-B472-F8A0B68F5E11}"/>
              </a:ext>
            </a:extLst>
          </p:cNvPr>
          <p:cNvSpPr/>
          <p:nvPr/>
        </p:nvSpPr>
        <p:spPr>
          <a:xfrm>
            <a:off x="4481649" y="4670474"/>
            <a:ext cx="1336431" cy="914400"/>
          </a:xfrm>
          <a:prstGeom prst="ellipse">
            <a:avLst/>
          </a:prstGeom>
          <a:noFill/>
          <a:ln w="571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04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7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9E8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tekst, staro, oltar&#10;&#10;Opis je automatski generiran">
            <a:extLst>
              <a:ext uri="{FF2B5EF4-FFF2-40B4-BE49-F238E27FC236}">
                <a16:creationId xmlns:a16="http://schemas.microsoft.com/office/drawing/2014/main" id="{8ADC5EE0-1743-4622-B52B-301B4C81F0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3" r="16212" b="-1"/>
          <a:stretch/>
        </p:blipFill>
        <p:spPr>
          <a:xfrm>
            <a:off x="641180" y="650499"/>
            <a:ext cx="5129784" cy="5571061"/>
          </a:xfrm>
          <a:prstGeom prst="rect">
            <a:avLst/>
          </a:prstGeom>
        </p:spPr>
      </p:pic>
      <p:sp>
        <p:nvSpPr>
          <p:cNvPr id="36" name="Rectangle 31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9E85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tekst, na otvorenom, grupa, poziranje&#10;&#10;Opis je automatski generiran">
            <a:extLst>
              <a:ext uri="{FF2B5EF4-FFF2-40B4-BE49-F238E27FC236}">
                <a16:creationId xmlns:a16="http://schemas.microsoft.com/office/drawing/2014/main" id="{24468AC8-5FB4-4C62-A74D-37C7B9ED1C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9" r="19506" b="-1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1FBA7339-3E5E-438E-8546-D826AB6D71EB}"/>
              </a:ext>
            </a:extLst>
          </p:cNvPr>
          <p:cNvSpPr txBox="1">
            <a:spLocks/>
          </p:cNvSpPr>
          <p:nvPr/>
        </p:nvSpPr>
        <p:spPr>
          <a:xfrm>
            <a:off x="3975745" y="516535"/>
            <a:ext cx="3569993" cy="14107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3000" dirty="0">
                <a:solidFill>
                  <a:schemeClr val="bg1"/>
                </a:solidFill>
                <a:latin typeface="Garamond" panose="02020404030301010803" pitchFamily="18" charset="0"/>
              </a:rPr>
              <a:t>Zadatak za učenike: </a:t>
            </a:r>
            <a:r>
              <a:rPr lang="hr-HR" sz="3000" b="1" dirty="0">
                <a:solidFill>
                  <a:schemeClr val="bg1"/>
                </a:solidFill>
                <a:latin typeface="Garamond" panose="02020404030301010803" pitchFamily="18" charset="0"/>
              </a:rPr>
              <a:t>usporedi Elvirinu i </a:t>
            </a:r>
            <a:r>
              <a:rPr lang="hr-HR" sz="3000" b="1" dirty="0" err="1">
                <a:solidFill>
                  <a:schemeClr val="bg1"/>
                </a:solidFill>
                <a:latin typeface="Garamond" panose="02020404030301010803" pitchFamily="18" charset="0"/>
              </a:rPr>
              <a:t>Rifkinu</a:t>
            </a:r>
            <a:r>
              <a:rPr lang="hr-HR" sz="3000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hr-HR" sz="3000" b="1" i="1" dirty="0">
                <a:solidFill>
                  <a:schemeClr val="bg1"/>
                </a:solidFill>
                <a:latin typeface="Garamond" panose="02020404030301010803" pitchFamily="18" charset="0"/>
              </a:rPr>
              <a:t>priču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3B0D7AD3-E7F4-4813-8066-E46C06DF63A4}"/>
              </a:ext>
            </a:extLst>
          </p:cNvPr>
          <p:cNvSpPr txBox="1">
            <a:spLocks/>
          </p:cNvSpPr>
          <p:nvPr/>
        </p:nvSpPr>
        <p:spPr>
          <a:xfrm>
            <a:off x="650088" y="4930726"/>
            <a:ext cx="6679180" cy="1033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3200" dirty="0">
                <a:solidFill>
                  <a:schemeClr val="bg1"/>
                </a:solidFill>
                <a:latin typeface="Garamond" panose="02020404030301010803" pitchFamily="18" charset="0"/>
              </a:rPr>
              <a:t>Prisutnost vjere; religioznost – razlika između Elvire i </a:t>
            </a:r>
            <a:r>
              <a:rPr lang="hr-HR" sz="3200" dirty="0" err="1">
                <a:solidFill>
                  <a:schemeClr val="bg1"/>
                </a:solidFill>
                <a:latin typeface="Garamond" panose="02020404030301010803" pitchFamily="18" charset="0"/>
              </a:rPr>
              <a:t>Rifke</a:t>
            </a:r>
            <a:endParaRPr lang="en-US" sz="32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793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FE834CA0-FE12-4230-8AC6-C66304D6E5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7" r="16165" b="-2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 descr="Slika na kojoj se prikazuje tekst, na otvorenom&#10;&#10;Opis je automatski generiran">
            <a:extLst>
              <a:ext uri="{FF2B5EF4-FFF2-40B4-BE49-F238E27FC236}">
                <a16:creationId xmlns:a16="http://schemas.microsoft.com/office/drawing/2014/main" id="{A77CB6BF-B390-40F5-B2A8-F256835935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2" r="11499" b="-1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Slika 2" descr="Slika na kojoj se prikazuje karta&#10;&#10;Opis je automatski generiran">
            <a:extLst>
              <a:ext uri="{FF2B5EF4-FFF2-40B4-BE49-F238E27FC236}">
                <a16:creationId xmlns:a16="http://schemas.microsoft.com/office/drawing/2014/main" id="{87E7EBD1-BFB7-4CC0-BCC0-29A148BF07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" r="3" b="3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pic>
        <p:nvPicPr>
          <p:cNvPr id="20" name="Slika 19" descr="Slika na kojoj se prikazuje tekst, osoba, poziranje, grupa&#10;&#10;Opis je automatski generiran">
            <a:extLst>
              <a:ext uri="{FF2B5EF4-FFF2-40B4-BE49-F238E27FC236}">
                <a16:creationId xmlns:a16="http://schemas.microsoft.com/office/drawing/2014/main" id="{6590D9C1-D315-4C37-BCCD-FC8D1FD09D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5" t="13842" r="13658" b="19985"/>
          <a:stretch/>
        </p:blipFill>
        <p:spPr>
          <a:xfrm>
            <a:off x="7311343" y="3121321"/>
            <a:ext cx="1618267" cy="34078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5310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4D85B6A-FF18-4EFD-BD23-77FDE89EC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AAB596-4870-4D7C-9F51-06F1F7367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1B8FEB5-C896-4B05-BE50-E0D84676A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43" y="3706510"/>
            <a:ext cx="3549429" cy="2525803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r>
              <a:rPr lang="hr-HR" sz="3100" b="1" dirty="0">
                <a:solidFill>
                  <a:srgbClr val="0070C0"/>
                </a:solidFill>
                <a:latin typeface="Garamond" panose="02020404030301010803" pitchFamily="18" charset="0"/>
              </a:rPr>
              <a:t>Građanski odgoj i obrazovanje</a:t>
            </a:r>
            <a:br>
              <a:rPr lang="hr-HR" sz="2800" dirty="0">
                <a:latin typeface="Garamond" panose="02020404030301010803" pitchFamily="18" charset="0"/>
              </a:rPr>
            </a:br>
            <a:r>
              <a:rPr lang="hr-HR" sz="2800" dirty="0">
                <a:latin typeface="Garamond" panose="02020404030301010803" pitchFamily="18" charset="0"/>
              </a:rPr>
              <a:t>- dječja prava</a:t>
            </a:r>
            <a:br>
              <a:rPr lang="hr-HR" sz="2800" dirty="0">
                <a:latin typeface="Garamond" panose="02020404030301010803" pitchFamily="18" charset="0"/>
              </a:rPr>
            </a:br>
            <a:r>
              <a:rPr lang="hr-HR" sz="2800" dirty="0">
                <a:latin typeface="Garamond" panose="02020404030301010803" pitchFamily="18" charset="0"/>
              </a:rPr>
              <a:t>- sudjelovanje u otporu</a:t>
            </a:r>
            <a:br>
              <a:rPr lang="hr-HR" sz="2800" dirty="0">
                <a:latin typeface="Garamond" panose="02020404030301010803" pitchFamily="18" charset="0"/>
              </a:rPr>
            </a:br>
            <a:r>
              <a:rPr lang="hr-HR" sz="2800" dirty="0">
                <a:latin typeface="Garamond" panose="02020404030301010803" pitchFamily="18" charset="0"/>
              </a:rPr>
              <a:t>- preuzimanje brige i odgovornosti u ratnom stanju</a:t>
            </a:r>
            <a:endParaRPr lang="en-US" sz="2800" dirty="0">
              <a:latin typeface="Garamond" panose="02020404030301010803" pitchFamily="18" charset="0"/>
            </a:endParaRPr>
          </a:p>
        </p:txBody>
      </p:sp>
      <p:pic>
        <p:nvPicPr>
          <p:cNvPr id="10" name="Slika 9" descr="Slika na kojoj se prikazuje tekst, osoba, poziranje, grupa&#10;&#10;Opis je automatski generiran">
            <a:extLst>
              <a:ext uri="{FF2B5EF4-FFF2-40B4-BE49-F238E27FC236}">
                <a16:creationId xmlns:a16="http://schemas.microsoft.com/office/drawing/2014/main" id="{266657CA-3BB3-4F6D-ACB6-56769E5DA5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1"/>
          <a:stretch/>
        </p:blipFill>
        <p:spPr>
          <a:xfrm>
            <a:off x="7972752" y="74626"/>
            <a:ext cx="3749336" cy="3135645"/>
          </a:xfrm>
          <a:custGeom>
            <a:avLst/>
            <a:gdLst/>
            <a:ahLst/>
            <a:cxnLst/>
            <a:rect l="l" t="t" r="r" b="b"/>
            <a:pathLst>
              <a:path w="4048364" h="3385738">
                <a:moveTo>
                  <a:pt x="0" y="0"/>
                </a:moveTo>
                <a:lnTo>
                  <a:pt x="4048364" y="0"/>
                </a:lnTo>
                <a:lnTo>
                  <a:pt x="4048364" y="3128862"/>
                </a:lnTo>
                <a:lnTo>
                  <a:pt x="4028354" y="3127605"/>
                </a:lnTo>
                <a:lnTo>
                  <a:pt x="4027052" y="3128074"/>
                </a:lnTo>
                <a:cubicBezTo>
                  <a:pt x="4021308" y="3129081"/>
                  <a:pt x="4017789" y="3128835"/>
                  <a:pt x="4015263" y="3128035"/>
                </a:cubicBezTo>
                <a:lnTo>
                  <a:pt x="4012855" y="3126647"/>
                </a:lnTo>
                <a:cubicBezTo>
                  <a:pt x="4010177" y="3126494"/>
                  <a:pt x="4007499" y="3126340"/>
                  <a:pt x="4004821" y="3126187"/>
                </a:cubicBezTo>
                <a:lnTo>
                  <a:pt x="3989141" y="3124118"/>
                </a:lnTo>
                <a:lnTo>
                  <a:pt x="3986071" y="3124823"/>
                </a:lnTo>
                <a:cubicBezTo>
                  <a:pt x="3978117" y="3124349"/>
                  <a:pt x="3970163" y="3123876"/>
                  <a:pt x="3962210" y="3123402"/>
                </a:cubicBezTo>
                <a:lnTo>
                  <a:pt x="3961815" y="3123900"/>
                </a:lnTo>
                <a:cubicBezTo>
                  <a:pt x="3960390" y="3124987"/>
                  <a:pt x="3958310" y="3125727"/>
                  <a:pt x="3954808" y="3125765"/>
                </a:cubicBezTo>
                <a:cubicBezTo>
                  <a:pt x="3959236" y="3133302"/>
                  <a:pt x="3952279" y="3128699"/>
                  <a:pt x="3941561" y="3128145"/>
                </a:cubicBezTo>
                <a:cubicBezTo>
                  <a:pt x="3946046" y="3139728"/>
                  <a:pt x="3916172" y="3133567"/>
                  <a:pt x="3910218" y="3140049"/>
                </a:cubicBezTo>
                <a:cubicBezTo>
                  <a:pt x="3902241" y="3139380"/>
                  <a:pt x="3893889" y="3138886"/>
                  <a:pt x="3885332" y="3138624"/>
                </a:cubicBezTo>
                <a:cubicBezTo>
                  <a:pt x="3883646" y="3138622"/>
                  <a:pt x="3881962" y="3138621"/>
                  <a:pt x="3880277" y="3138620"/>
                </a:cubicBezTo>
                <a:lnTo>
                  <a:pt x="3880157" y="3138737"/>
                </a:lnTo>
                <a:cubicBezTo>
                  <a:pt x="3879018" y="3138984"/>
                  <a:pt x="3877339" y="3139076"/>
                  <a:pt x="3874788" y="3138963"/>
                </a:cubicBezTo>
                <a:cubicBezTo>
                  <a:pt x="3873545" y="3138846"/>
                  <a:pt x="3872302" y="3138728"/>
                  <a:pt x="3871060" y="3138611"/>
                </a:cubicBezTo>
                <a:cubicBezTo>
                  <a:pt x="3867792" y="3138609"/>
                  <a:pt x="3864523" y="3138606"/>
                  <a:pt x="3861255" y="3138604"/>
                </a:cubicBezTo>
                <a:lnTo>
                  <a:pt x="3857750" y="3139376"/>
                </a:lnTo>
                <a:cubicBezTo>
                  <a:pt x="3846075" y="3144353"/>
                  <a:pt x="3854999" y="3159606"/>
                  <a:pt x="3830684" y="3154005"/>
                </a:cubicBezTo>
                <a:cubicBezTo>
                  <a:pt x="3806135" y="3158310"/>
                  <a:pt x="3796087" y="3168731"/>
                  <a:pt x="3769301" y="3167144"/>
                </a:cubicBezTo>
                <a:cubicBezTo>
                  <a:pt x="3746341" y="3171207"/>
                  <a:pt x="3728802" y="3177834"/>
                  <a:pt x="3707507" y="3178801"/>
                </a:cubicBezTo>
                <a:cubicBezTo>
                  <a:pt x="3701485" y="3182680"/>
                  <a:pt x="3694773" y="3184962"/>
                  <a:pt x="3684642" y="3182365"/>
                </a:cubicBezTo>
                <a:cubicBezTo>
                  <a:pt x="3664039" y="3187250"/>
                  <a:pt x="3662921" y="3193571"/>
                  <a:pt x="3646059" y="3191612"/>
                </a:cubicBezTo>
                <a:cubicBezTo>
                  <a:pt x="3640580" y="3202449"/>
                  <a:pt x="3637332" y="3199208"/>
                  <a:pt x="3629738" y="3197639"/>
                </a:cubicBezTo>
                <a:cubicBezTo>
                  <a:pt x="3629422" y="3197624"/>
                  <a:pt x="3629107" y="3197610"/>
                  <a:pt x="3628792" y="3197595"/>
                </a:cubicBezTo>
                <a:lnTo>
                  <a:pt x="3628083" y="3199132"/>
                </a:lnTo>
                <a:lnTo>
                  <a:pt x="3625096" y="3200289"/>
                </a:lnTo>
                <a:lnTo>
                  <a:pt x="3615459" y="3201481"/>
                </a:lnTo>
                <a:lnTo>
                  <a:pt x="3611591" y="3201604"/>
                </a:lnTo>
                <a:cubicBezTo>
                  <a:pt x="3609016" y="3201810"/>
                  <a:pt x="3607422" y="3202103"/>
                  <a:pt x="3606451" y="3202476"/>
                </a:cubicBezTo>
                <a:cubicBezTo>
                  <a:pt x="3606434" y="3202517"/>
                  <a:pt x="3606416" y="3202558"/>
                  <a:pt x="3606400" y="3202600"/>
                </a:cubicBezTo>
                <a:lnTo>
                  <a:pt x="3601432" y="3203215"/>
                </a:lnTo>
                <a:cubicBezTo>
                  <a:pt x="3592873" y="3204015"/>
                  <a:pt x="3584373" y="3204569"/>
                  <a:pt x="3576144" y="3204914"/>
                </a:cubicBezTo>
                <a:cubicBezTo>
                  <a:pt x="3574128" y="3211763"/>
                  <a:pt x="3541136" y="3209599"/>
                  <a:pt x="3552393" y="3219987"/>
                </a:cubicBezTo>
                <a:cubicBezTo>
                  <a:pt x="3541534" y="3220777"/>
                  <a:pt x="3531979" y="3217280"/>
                  <a:pt x="3540787" y="3223856"/>
                </a:cubicBezTo>
                <a:cubicBezTo>
                  <a:pt x="3537368" y="3224320"/>
                  <a:pt x="3535763" y="3225273"/>
                  <a:pt x="3535004" y="3226474"/>
                </a:cubicBezTo>
                <a:lnTo>
                  <a:pt x="3534913" y="3226993"/>
                </a:lnTo>
                <a:lnTo>
                  <a:pt x="3510631" y="3228569"/>
                </a:lnTo>
                <a:lnTo>
                  <a:pt x="3508032" y="3229611"/>
                </a:lnTo>
                <a:cubicBezTo>
                  <a:pt x="3502489" y="3229598"/>
                  <a:pt x="3496946" y="3217293"/>
                  <a:pt x="3491403" y="3217280"/>
                </a:cubicBezTo>
                <a:lnTo>
                  <a:pt x="3483240" y="3230123"/>
                </a:lnTo>
                <a:lnTo>
                  <a:pt x="3480053" y="3229107"/>
                </a:lnTo>
                <a:cubicBezTo>
                  <a:pt x="3477098" y="3228661"/>
                  <a:pt x="3473497" y="3228859"/>
                  <a:pt x="3468451" y="3230512"/>
                </a:cubicBezTo>
                <a:lnTo>
                  <a:pt x="3467451" y="3231115"/>
                </a:lnTo>
                <a:cubicBezTo>
                  <a:pt x="3463724" y="3230736"/>
                  <a:pt x="3465319" y="3225693"/>
                  <a:pt x="3446095" y="3228240"/>
                </a:cubicBezTo>
                <a:cubicBezTo>
                  <a:pt x="3420782" y="3241826"/>
                  <a:pt x="3385281" y="3239224"/>
                  <a:pt x="3352101" y="3246398"/>
                </a:cubicBezTo>
                <a:cubicBezTo>
                  <a:pt x="3308926" y="3245374"/>
                  <a:pt x="3300141" y="3236748"/>
                  <a:pt x="3271822" y="3247544"/>
                </a:cubicBezTo>
                <a:cubicBezTo>
                  <a:pt x="3258345" y="3251268"/>
                  <a:pt x="3238074" y="3249030"/>
                  <a:pt x="3203831" y="3257844"/>
                </a:cubicBezTo>
                <a:cubicBezTo>
                  <a:pt x="3171582" y="3264392"/>
                  <a:pt x="3141884" y="3266922"/>
                  <a:pt x="3112954" y="3273149"/>
                </a:cubicBezTo>
                <a:cubicBezTo>
                  <a:pt x="3078476" y="3279234"/>
                  <a:pt x="3086597" y="3279502"/>
                  <a:pt x="3066210" y="3283409"/>
                </a:cubicBezTo>
                <a:cubicBezTo>
                  <a:pt x="3062644" y="3284830"/>
                  <a:pt x="3028337" y="3292032"/>
                  <a:pt x="3025254" y="3293851"/>
                </a:cubicBezTo>
                <a:cubicBezTo>
                  <a:pt x="3006685" y="3298201"/>
                  <a:pt x="2983512" y="3305242"/>
                  <a:pt x="2954798" y="3309512"/>
                </a:cubicBezTo>
                <a:cubicBezTo>
                  <a:pt x="2932037" y="3306567"/>
                  <a:pt x="2909137" y="3323699"/>
                  <a:pt x="2880670" y="3319465"/>
                </a:cubicBezTo>
                <a:cubicBezTo>
                  <a:pt x="2870569" y="3318853"/>
                  <a:pt x="2841559" y="3322739"/>
                  <a:pt x="2837450" y="3326994"/>
                </a:cubicBezTo>
                <a:cubicBezTo>
                  <a:pt x="2831684" y="3328529"/>
                  <a:pt x="2824114" y="3328158"/>
                  <a:pt x="2822806" y="3332324"/>
                </a:cubicBezTo>
                <a:cubicBezTo>
                  <a:pt x="2819977" y="3337498"/>
                  <a:pt x="2796022" y="3333071"/>
                  <a:pt x="2801164" y="3338109"/>
                </a:cubicBezTo>
                <a:cubicBezTo>
                  <a:pt x="2784223" y="3335142"/>
                  <a:pt x="2776048" y="3346261"/>
                  <a:pt x="2764344" y="3350228"/>
                </a:cubicBezTo>
                <a:cubicBezTo>
                  <a:pt x="2757478" y="3348562"/>
                  <a:pt x="2751292" y="3350631"/>
                  <a:pt x="2743431" y="3353702"/>
                </a:cubicBezTo>
                <a:lnTo>
                  <a:pt x="2732627" y="3357764"/>
                </a:lnTo>
                <a:cubicBezTo>
                  <a:pt x="2730974" y="3357887"/>
                  <a:pt x="2729319" y="3358011"/>
                  <a:pt x="2727665" y="3358134"/>
                </a:cubicBezTo>
                <a:cubicBezTo>
                  <a:pt x="2718835" y="3359036"/>
                  <a:pt x="2689731" y="3362522"/>
                  <a:pt x="2679642" y="3363177"/>
                </a:cubicBezTo>
                <a:lnTo>
                  <a:pt x="2667138" y="3362068"/>
                </a:lnTo>
                <a:cubicBezTo>
                  <a:pt x="2663221" y="3362857"/>
                  <a:pt x="2659468" y="3367183"/>
                  <a:pt x="2656143" y="3367913"/>
                </a:cubicBezTo>
                <a:lnTo>
                  <a:pt x="2647194" y="3366448"/>
                </a:lnTo>
                <a:cubicBezTo>
                  <a:pt x="2648133" y="3370674"/>
                  <a:pt x="2637589" y="3367195"/>
                  <a:pt x="2629621" y="3367085"/>
                </a:cubicBezTo>
                <a:cubicBezTo>
                  <a:pt x="2613302" y="3367205"/>
                  <a:pt x="2596982" y="3367324"/>
                  <a:pt x="2580663" y="3367443"/>
                </a:cubicBezTo>
                <a:lnTo>
                  <a:pt x="2550440" y="3369943"/>
                </a:lnTo>
                <a:lnTo>
                  <a:pt x="2541181" y="3368444"/>
                </a:lnTo>
                <a:cubicBezTo>
                  <a:pt x="2521017" y="3368085"/>
                  <a:pt x="2498723" y="3374020"/>
                  <a:pt x="2484405" y="3369178"/>
                </a:cubicBezTo>
                <a:cubicBezTo>
                  <a:pt x="2478585" y="3368607"/>
                  <a:pt x="2473319" y="3368738"/>
                  <a:pt x="2468424" y="3369303"/>
                </a:cubicBezTo>
                <a:lnTo>
                  <a:pt x="2455357" y="3371902"/>
                </a:lnTo>
                <a:lnTo>
                  <a:pt x="2429477" y="3378972"/>
                </a:lnTo>
                <a:cubicBezTo>
                  <a:pt x="2428170" y="3366751"/>
                  <a:pt x="2368370" y="3383654"/>
                  <a:pt x="2374910" y="3372826"/>
                </a:cubicBezTo>
                <a:cubicBezTo>
                  <a:pt x="2351003" y="3375026"/>
                  <a:pt x="2328875" y="3353198"/>
                  <a:pt x="2305825" y="3364960"/>
                </a:cubicBezTo>
                <a:cubicBezTo>
                  <a:pt x="2269964" y="3363999"/>
                  <a:pt x="2218889" y="3367921"/>
                  <a:pt x="2183980" y="3367060"/>
                </a:cubicBezTo>
                <a:cubicBezTo>
                  <a:pt x="2190418" y="3372011"/>
                  <a:pt x="2159099" y="3370877"/>
                  <a:pt x="2155235" y="3370737"/>
                </a:cubicBezTo>
                <a:cubicBezTo>
                  <a:pt x="2131791" y="3368260"/>
                  <a:pt x="2111535" y="3369043"/>
                  <a:pt x="2071012" y="3365882"/>
                </a:cubicBezTo>
                <a:cubicBezTo>
                  <a:pt x="2035156" y="3367426"/>
                  <a:pt x="2003987" y="3359257"/>
                  <a:pt x="1970953" y="3368185"/>
                </a:cubicBezTo>
                <a:cubicBezTo>
                  <a:pt x="1968713" y="3366515"/>
                  <a:pt x="1965947" y="3365226"/>
                  <a:pt x="1962822" y="3364213"/>
                </a:cubicBezTo>
                <a:lnTo>
                  <a:pt x="1953120" y="3362020"/>
                </a:lnTo>
                <a:lnTo>
                  <a:pt x="1951768" y="3362436"/>
                </a:lnTo>
                <a:cubicBezTo>
                  <a:pt x="1945920" y="3363208"/>
                  <a:pt x="1942436" y="3362820"/>
                  <a:pt x="1940004" y="3361921"/>
                </a:cubicBezTo>
                <a:lnTo>
                  <a:pt x="1937753" y="3360440"/>
                </a:lnTo>
                <a:cubicBezTo>
                  <a:pt x="1935095" y="3360180"/>
                  <a:pt x="1932438" y="3359919"/>
                  <a:pt x="1929780" y="3359659"/>
                </a:cubicBezTo>
                <a:lnTo>
                  <a:pt x="1887540" y="3355160"/>
                </a:lnTo>
                <a:lnTo>
                  <a:pt x="1887093" y="3355641"/>
                </a:lnTo>
                <a:cubicBezTo>
                  <a:pt x="1885548" y="3356665"/>
                  <a:pt x="1883390" y="3357319"/>
                  <a:pt x="1879887" y="3357216"/>
                </a:cubicBezTo>
                <a:cubicBezTo>
                  <a:pt x="1883470" y="3364909"/>
                  <a:pt x="1877035" y="3360039"/>
                  <a:pt x="1866395" y="3359055"/>
                </a:cubicBezTo>
                <a:cubicBezTo>
                  <a:pt x="1869584" y="3370783"/>
                  <a:pt x="1840440" y="3363434"/>
                  <a:pt x="1833771" y="3369655"/>
                </a:cubicBezTo>
                <a:cubicBezTo>
                  <a:pt x="1825883" y="3368668"/>
                  <a:pt x="1817596" y="3367837"/>
                  <a:pt x="1809081" y="3367230"/>
                </a:cubicBezTo>
                <a:cubicBezTo>
                  <a:pt x="1807399" y="3367161"/>
                  <a:pt x="1805718" y="3367091"/>
                  <a:pt x="1804036" y="3367022"/>
                </a:cubicBezTo>
                <a:cubicBezTo>
                  <a:pt x="1803991" y="3367059"/>
                  <a:pt x="1803946" y="3367097"/>
                  <a:pt x="1803901" y="3367134"/>
                </a:cubicBezTo>
                <a:cubicBezTo>
                  <a:pt x="1802735" y="3367334"/>
                  <a:pt x="1801050" y="3367359"/>
                  <a:pt x="1798514" y="3367143"/>
                </a:cubicBezTo>
                <a:lnTo>
                  <a:pt x="1794832" y="3366642"/>
                </a:lnTo>
                <a:cubicBezTo>
                  <a:pt x="1791569" y="3366507"/>
                  <a:pt x="1788305" y="3366373"/>
                  <a:pt x="1785042" y="3366238"/>
                </a:cubicBezTo>
                <a:lnTo>
                  <a:pt x="1781456" y="3366865"/>
                </a:lnTo>
                <a:lnTo>
                  <a:pt x="1779723" y="3368220"/>
                </a:lnTo>
                <a:cubicBezTo>
                  <a:pt x="1779440" y="3368155"/>
                  <a:pt x="1779156" y="3368091"/>
                  <a:pt x="1778873" y="3368027"/>
                </a:cubicBezTo>
                <a:cubicBezTo>
                  <a:pt x="1772915" y="3365312"/>
                  <a:pt x="1772165" y="3361694"/>
                  <a:pt x="1759487" y="3371174"/>
                </a:cubicBezTo>
                <a:cubicBezTo>
                  <a:pt x="1745189" y="3366602"/>
                  <a:pt x="1739727" y="3372462"/>
                  <a:pt x="1717161" y="3373831"/>
                </a:cubicBezTo>
                <a:cubicBezTo>
                  <a:pt x="1709564" y="3369729"/>
                  <a:pt x="1701729" y="3370835"/>
                  <a:pt x="1693416" y="3373577"/>
                </a:cubicBezTo>
                <a:cubicBezTo>
                  <a:pt x="1672951" y="3371092"/>
                  <a:pt x="1652013" y="3374616"/>
                  <a:pt x="1627833" y="3374823"/>
                </a:cubicBezTo>
                <a:lnTo>
                  <a:pt x="1562462" y="3384313"/>
                </a:lnTo>
                <a:lnTo>
                  <a:pt x="1500041" y="3383500"/>
                </a:lnTo>
                <a:cubicBezTo>
                  <a:pt x="1492272" y="3381880"/>
                  <a:pt x="1484857" y="3380071"/>
                  <a:pt x="1477912" y="3378156"/>
                </a:cubicBezTo>
                <a:cubicBezTo>
                  <a:pt x="1467843" y="3383396"/>
                  <a:pt x="1444391" y="3372727"/>
                  <a:pt x="1440452" y="3384511"/>
                </a:cubicBezTo>
                <a:cubicBezTo>
                  <a:pt x="1430880" y="3382266"/>
                  <a:pt x="1427637" y="3376755"/>
                  <a:pt x="1426476" y="3384665"/>
                </a:cubicBezTo>
                <a:cubicBezTo>
                  <a:pt x="1423197" y="3384140"/>
                  <a:pt x="1420743" y="3384515"/>
                  <a:pt x="1418659" y="3385325"/>
                </a:cubicBezTo>
                <a:lnTo>
                  <a:pt x="1417944" y="3385738"/>
                </a:lnTo>
                <a:lnTo>
                  <a:pt x="1396764" y="3380560"/>
                </a:lnTo>
                <a:cubicBezTo>
                  <a:pt x="1395649" y="3380621"/>
                  <a:pt x="1394534" y="3380681"/>
                  <a:pt x="1393418" y="3380742"/>
                </a:cubicBezTo>
                <a:lnTo>
                  <a:pt x="1380294" y="3376255"/>
                </a:lnTo>
                <a:lnTo>
                  <a:pt x="1351459" y="3367829"/>
                </a:lnTo>
                <a:cubicBezTo>
                  <a:pt x="1349081" y="3366466"/>
                  <a:pt x="1319507" y="3359407"/>
                  <a:pt x="1318363" y="3357511"/>
                </a:cubicBezTo>
                <a:cubicBezTo>
                  <a:pt x="1281509" y="3362193"/>
                  <a:pt x="1312014" y="3347744"/>
                  <a:pt x="1276860" y="3344906"/>
                </a:cubicBezTo>
                <a:cubicBezTo>
                  <a:pt x="1253785" y="3356533"/>
                  <a:pt x="1256695" y="3340712"/>
                  <a:pt x="1204286" y="3337488"/>
                </a:cubicBezTo>
                <a:cubicBezTo>
                  <a:pt x="1177346" y="3330862"/>
                  <a:pt x="1162856" y="3334854"/>
                  <a:pt x="1123710" y="3321651"/>
                </a:cubicBezTo>
                <a:cubicBezTo>
                  <a:pt x="1085454" y="3316709"/>
                  <a:pt x="1005363" y="3310335"/>
                  <a:pt x="974748" y="3307837"/>
                </a:cubicBezTo>
                <a:cubicBezTo>
                  <a:pt x="945739" y="3316478"/>
                  <a:pt x="964147" y="3307413"/>
                  <a:pt x="940014" y="3306660"/>
                </a:cubicBezTo>
                <a:cubicBezTo>
                  <a:pt x="952701" y="3296927"/>
                  <a:pt x="908686" y="3309051"/>
                  <a:pt x="914712" y="3297017"/>
                </a:cubicBezTo>
                <a:cubicBezTo>
                  <a:pt x="910130" y="3297260"/>
                  <a:pt x="905499" y="3297876"/>
                  <a:pt x="900809" y="3298584"/>
                </a:cubicBezTo>
                <a:cubicBezTo>
                  <a:pt x="899990" y="3298705"/>
                  <a:pt x="899172" y="3298828"/>
                  <a:pt x="898353" y="3298949"/>
                </a:cubicBezTo>
                <a:lnTo>
                  <a:pt x="889782" y="3298355"/>
                </a:lnTo>
                <a:lnTo>
                  <a:pt x="885796" y="3300754"/>
                </a:lnTo>
                <a:lnTo>
                  <a:pt x="871773" y="3301699"/>
                </a:lnTo>
                <a:cubicBezTo>
                  <a:pt x="866761" y="3301657"/>
                  <a:pt x="861656" y="3301147"/>
                  <a:pt x="856438" y="3299888"/>
                </a:cubicBezTo>
                <a:cubicBezTo>
                  <a:pt x="842058" y="3291303"/>
                  <a:pt x="802729" y="3299624"/>
                  <a:pt x="785420" y="3288419"/>
                </a:cubicBezTo>
                <a:cubicBezTo>
                  <a:pt x="778178" y="3285195"/>
                  <a:pt x="750397" y="3280699"/>
                  <a:pt x="741879" y="3283188"/>
                </a:cubicBezTo>
                <a:cubicBezTo>
                  <a:pt x="735414" y="3282940"/>
                  <a:pt x="729876" y="3280596"/>
                  <a:pt x="723686" y="3283763"/>
                </a:cubicBezTo>
                <a:cubicBezTo>
                  <a:pt x="715044" y="3287372"/>
                  <a:pt x="701553" y="3277214"/>
                  <a:pt x="699393" y="3282843"/>
                </a:cubicBezTo>
                <a:cubicBezTo>
                  <a:pt x="672713" y="3280073"/>
                  <a:pt x="587034" y="3269505"/>
                  <a:pt x="563609" y="3267140"/>
                </a:cubicBezTo>
                <a:cubicBezTo>
                  <a:pt x="562182" y="3267737"/>
                  <a:pt x="560575" y="3268245"/>
                  <a:pt x="558841" y="3268647"/>
                </a:cubicBezTo>
                <a:cubicBezTo>
                  <a:pt x="548753" y="3270983"/>
                  <a:pt x="536540" y="3269324"/>
                  <a:pt x="531566" y="3264943"/>
                </a:cubicBezTo>
                <a:cubicBezTo>
                  <a:pt x="504471" y="3249476"/>
                  <a:pt x="472712" y="3245273"/>
                  <a:pt x="444697" y="3238795"/>
                </a:cubicBezTo>
                <a:cubicBezTo>
                  <a:pt x="412178" y="3232635"/>
                  <a:pt x="425904" y="3247936"/>
                  <a:pt x="391157" y="3231917"/>
                </a:cubicBezTo>
                <a:cubicBezTo>
                  <a:pt x="383742" y="3235456"/>
                  <a:pt x="378300" y="3234891"/>
                  <a:pt x="370757" y="3231601"/>
                </a:cubicBezTo>
                <a:cubicBezTo>
                  <a:pt x="354739" y="3228921"/>
                  <a:pt x="348695" y="3239635"/>
                  <a:pt x="336665" y="3230937"/>
                </a:cubicBezTo>
                <a:cubicBezTo>
                  <a:pt x="335690" y="3237020"/>
                  <a:pt x="304301" y="3228709"/>
                  <a:pt x="307742" y="3235671"/>
                </a:cubicBezTo>
                <a:cubicBezTo>
                  <a:pt x="293579" y="3239310"/>
                  <a:pt x="294219" y="3230068"/>
                  <a:pt x="280601" y="3233044"/>
                </a:cubicBezTo>
                <a:cubicBezTo>
                  <a:pt x="268012" y="3232391"/>
                  <a:pt x="291593" y="3227968"/>
                  <a:pt x="278749" y="3225671"/>
                </a:cubicBezTo>
                <a:cubicBezTo>
                  <a:pt x="262467" y="3223907"/>
                  <a:pt x="269675" y="3213530"/>
                  <a:pt x="248269" y="3225056"/>
                </a:cubicBezTo>
                <a:cubicBezTo>
                  <a:pt x="233782" y="3219511"/>
                  <a:pt x="226442" y="3225015"/>
                  <a:pt x="201544" y="3224865"/>
                </a:cubicBezTo>
                <a:lnTo>
                  <a:pt x="194948" y="3222950"/>
                </a:lnTo>
                <a:lnTo>
                  <a:pt x="186529" y="3228320"/>
                </a:lnTo>
                <a:cubicBezTo>
                  <a:pt x="181850" y="3230472"/>
                  <a:pt x="176241" y="3231774"/>
                  <a:pt x="168765" y="3231015"/>
                </a:cubicBezTo>
                <a:cubicBezTo>
                  <a:pt x="124081" y="3216459"/>
                  <a:pt x="165980" y="3240734"/>
                  <a:pt x="91518" y="3231445"/>
                </a:cubicBezTo>
                <a:cubicBezTo>
                  <a:pt x="87975" y="3229296"/>
                  <a:pt x="77991" y="3230542"/>
                  <a:pt x="77943" y="3233140"/>
                </a:cubicBezTo>
                <a:cubicBezTo>
                  <a:pt x="73437" y="3232021"/>
                  <a:pt x="63858" y="3226368"/>
                  <a:pt x="61120" y="3230347"/>
                </a:cubicBezTo>
                <a:cubicBezTo>
                  <a:pt x="48916" y="3229750"/>
                  <a:pt x="37022" y="3228445"/>
                  <a:pt x="25722" y="3226477"/>
                </a:cubicBezTo>
                <a:lnTo>
                  <a:pt x="2781" y="3220829"/>
                </a:lnTo>
                <a:lnTo>
                  <a:pt x="0" y="3222232"/>
                </a:lnTo>
                <a:close/>
              </a:path>
            </a:pathLst>
          </a:cu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55091CC0-316B-4BF3-8A6E-57C9D7DD7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5" b="3"/>
          <a:stretch/>
        </p:blipFill>
        <p:spPr bwMode="auto">
          <a:xfrm>
            <a:off x="3521077" y="74626"/>
            <a:ext cx="3887410" cy="3006199"/>
          </a:xfrm>
          <a:custGeom>
            <a:avLst/>
            <a:gdLst/>
            <a:ahLst/>
            <a:cxnLst/>
            <a:rect l="l" t="t" r="r" b="b"/>
            <a:pathLst>
              <a:path w="4047893" h="3130313">
                <a:moveTo>
                  <a:pt x="0" y="0"/>
                </a:moveTo>
                <a:lnTo>
                  <a:pt x="4047893" y="0"/>
                </a:lnTo>
                <a:lnTo>
                  <a:pt x="4047893" y="2992525"/>
                </a:lnTo>
                <a:lnTo>
                  <a:pt x="4044945" y="2992586"/>
                </a:lnTo>
                <a:cubicBezTo>
                  <a:pt x="4013007" y="2983988"/>
                  <a:pt x="4029496" y="3002088"/>
                  <a:pt x="3993923" y="2999580"/>
                </a:cubicBezTo>
                <a:cubicBezTo>
                  <a:pt x="3953690" y="2999973"/>
                  <a:pt x="3925732" y="2991464"/>
                  <a:pt x="3899257" y="2991280"/>
                </a:cubicBezTo>
                <a:cubicBezTo>
                  <a:pt x="3886826" y="2992016"/>
                  <a:pt x="3796118" y="2992410"/>
                  <a:pt x="3803589" y="2988457"/>
                </a:cubicBezTo>
                <a:cubicBezTo>
                  <a:pt x="3771479" y="2987956"/>
                  <a:pt x="3724459" y="2987111"/>
                  <a:pt x="3706605" y="2988270"/>
                </a:cubicBezTo>
                <a:cubicBezTo>
                  <a:pt x="3703225" y="2988426"/>
                  <a:pt x="3699845" y="2995259"/>
                  <a:pt x="3696464" y="2995413"/>
                </a:cubicBezTo>
                <a:cubicBezTo>
                  <a:pt x="3673602" y="2986686"/>
                  <a:pt x="3685958" y="2988536"/>
                  <a:pt x="3662169" y="2987908"/>
                </a:cubicBezTo>
                <a:cubicBezTo>
                  <a:pt x="3644316" y="2989346"/>
                  <a:pt x="3656616" y="2981280"/>
                  <a:pt x="3638764" y="2982720"/>
                </a:cubicBezTo>
                <a:cubicBezTo>
                  <a:pt x="3602893" y="3008058"/>
                  <a:pt x="3578600" y="2986261"/>
                  <a:pt x="3530424" y="2996502"/>
                </a:cubicBezTo>
                <a:lnTo>
                  <a:pt x="3456483" y="2997177"/>
                </a:lnTo>
                <a:cubicBezTo>
                  <a:pt x="3450083" y="2997047"/>
                  <a:pt x="3443320" y="2998716"/>
                  <a:pt x="3439236" y="2995748"/>
                </a:cubicBezTo>
                <a:cubicBezTo>
                  <a:pt x="3425274" y="2994993"/>
                  <a:pt x="3393296" y="2993247"/>
                  <a:pt x="3372711" y="2992647"/>
                </a:cubicBezTo>
                <a:cubicBezTo>
                  <a:pt x="3352114" y="2993339"/>
                  <a:pt x="3350044" y="2997183"/>
                  <a:pt x="3326457" y="2999562"/>
                </a:cubicBezTo>
                <a:cubicBezTo>
                  <a:pt x="3268010" y="2985834"/>
                  <a:pt x="3302346" y="3004193"/>
                  <a:pt x="3274937" y="3010764"/>
                </a:cubicBezTo>
                <a:lnTo>
                  <a:pt x="3247552" y="3008692"/>
                </a:lnTo>
                <a:cubicBezTo>
                  <a:pt x="3239494" y="3005937"/>
                  <a:pt x="3224032" y="3005163"/>
                  <a:pt x="3216589" y="3008563"/>
                </a:cubicBezTo>
                <a:cubicBezTo>
                  <a:pt x="3181100" y="3020067"/>
                  <a:pt x="3210475" y="3004709"/>
                  <a:pt x="3179493" y="3008658"/>
                </a:cubicBezTo>
                <a:lnTo>
                  <a:pt x="3149112" y="3020078"/>
                </a:lnTo>
                <a:cubicBezTo>
                  <a:pt x="3138430" y="3019544"/>
                  <a:pt x="3127747" y="3019009"/>
                  <a:pt x="3117065" y="3018475"/>
                </a:cubicBezTo>
                <a:cubicBezTo>
                  <a:pt x="3100309" y="3015895"/>
                  <a:pt x="3095375" y="3026139"/>
                  <a:pt x="3085852" y="3024583"/>
                </a:cubicBezTo>
                <a:cubicBezTo>
                  <a:pt x="3083205" y="3019193"/>
                  <a:pt x="3077928" y="3019162"/>
                  <a:pt x="3068056" y="3021444"/>
                </a:cubicBezTo>
                <a:cubicBezTo>
                  <a:pt x="3067547" y="3021351"/>
                  <a:pt x="3067037" y="3021259"/>
                  <a:pt x="3066528" y="3021166"/>
                </a:cubicBezTo>
                <a:lnTo>
                  <a:pt x="3051628" y="3025475"/>
                </a:lnTo>
                <a:cubicBezTo>
                  <a:pt x="3054335" y="3020346"/>
                  <a:pt x="3000640" y="3019856"/>
                  <a:pt x="3008147" y="3014221"/>
                </a:cubicBezTo>
                <a:cubicBezTo>
                  <a:pt x="2996636" y="3010443"/>
                  <a:pt x="2991707" y="3018195"/>
                  <a:pt x="2980324" y="3014998"/>
                </a:cubicBezTo>
                <a:cubicBezTo>
                  <a:pt x="2967759" y="3014889"/>
                  <a:pt x="2987908" y="3019812"/>
                  <a:pt x="2974105" y="3021060"/>
                </a:cubicBezTo>
                <a:lnTo>
                  <a:pt x="2898967" y="3017706"/>
                </a:lnTo>
                <a:cubicBezTo>
                  <a:pt x="2889133" y="3021187"/>
                  <a:pt x="2880975" y="3020246"/>
                  <a:pt x="2872906" y="3017913"/>
                </a:cubicBezTo>
                <a:cubicBezTo>
                  <a:pt x="2849600" y="3020012"/>
                  <a:pt x="2847396" y="3018756"/>
                  <a:pt x="2821030" y="3018570"/>
                </a:cubicBezTo>
                <a:cubicBezTo>
                  <a:pt x="2792862" y="3023488"/>
                  <a:pt x="2758404" y="3014645"/>
                  <a:pt x="2730230" y="3014478"/>
                </a:cubicBezTo>
                <a:cubicBezTo>
                  <a:pt x="2702955" y="3023440"/>
                  <a:pt x="2711231" y="3004407"/>
                  <a:pt x="2687628" y="3005991"/>
                </a:cubicBezTo>
                <a:cubicBezTo>
                  <a:pt x="2649605" y="3014731"/>
                  <a:pt x="2688189" y="2999782"/>
                  <a:pt x="2628951" y="3004830"/>
                </a:cubicBezTo>
                <a:cubicBezTo>
                  <a:pt x="2625663" y="3006155"/>
                  <a:pt x="2618407" y="3015266"/>
                  <a:pt x="2619087" y="3013614"/>
                </a:cubicBezTo>
                <a:cubicBezTo>
                  <a:pt x="2606112" y="3014782"/>
                  <a:pt x="2568093" y="2997243"/>
                  <a:pt x="2549635" y="2999983"/>
                </a:cubicBezTo>
                <a:cubicBezTo>
                  <a:pt x="2513091" y="2997030"/>
                  <a:pt x="2495971" y="3005531"/>
                  <a:pt x="2469604" y="3005376"/>
                </a:cubicBezTo>
                <a:cubicBezTo>
                  <a:pt x="2460397" y="2976697"/>
                  <a:pt x="2420737" y="2997007"/>
                  <a:pt x="2366760" y="2987305"/>
                </a:cubicBezTo>
                <a:lnTo>
                  <a:pt x="2184478" y="2961828"/>
                </a:lnTo>
                <a:cubicBezTo>
                  <a:pt x="2115036" y="2937464"/>
                  <a:pt x="2031972" y="2970268"/>
                  <a:pt x="1991474" y="2962283"/>
                </a:cubicBezTo>
                <a:cubicBezTo>
                  <a:pt x="1975906" y="2972633"/>
                  <a:pt x="1961170" y="2963900"/>
                  <a:pt x="1941495" y="2969250"/>
                </a:cubicBezTo>
                <a:cubicBezTo>
                  <a:pt x="1896970" y="2975048"/>
                  <a:pt x="1881450" y="2995138"/>
                  <a:pt x="1822493" y="2993245"/>
                </a:cubicBezTo>
                <a:cubicBezTo>
                  <a:pt x="1799752" y="2992680"/>
                  <a:pt x="1701905" y="3006271"/>
                  <a:pt x="1648275" y="3026984"/>
                </a:cubicBezTo>
                <a:cubicBezTo>
                  <a:pt x="1616403" y="3033006"/>
                  <a:pt x="1600867" y="3023480"/>
                  <a:pt x="1591543" y="3039507"/>
                </a:cubicBezTo>
                <a:cubicBezTo>
                  <a:pt x="1575633" y="3031550"/>
                  <a:pt x="1526767" y="3047631"/>
                  <a:pt x="1510786" y="3050338"/>
                </a:cubicBezTo>
                <a:cubicBezTo>
                  <a:pt x="1497175" y="3045578"/>
                  <a:pt x="1491407" y="3051196"/>
                  <a:pt x="1479840" y="3053327"/>
                </a:cubicBezTo>
                <a:cubicBezTo>
                  <a:pt x="1474089" y="3050164"/>
                  <a:pt x="1464204" y="3051201"/>
                  <a:pt x="1461357" y="3055733"/>
                </a:cubicBezTo>
                <a:cubicBezTo>
                  <a:pt x="1467349" y="3065105"/>
                  <a:pt x="1432334" y="3063173"/>
                  <a:pt x="1430609" y="3070139"/>
                </a:cubicBezTo>
                <a:cubicBezTo>
                  <a:pt x="1410809" y="3073257"/>
                  <a:pt x="1323018" y="3072123"/>
                  <a:pt x="1309663" y="3084181"/>
                </a:cubicBezTo>
                <a:cubicBezTo>
                  <a:pt x="1269914" y="3092768"/>
                  <a:pt x="1209429" y="3080588"/>
                  <a:pt x="1192304" y="3082361"/>
                </a:cubicBezTo>
                <a:cubicBezTo>
                  <a:pt x="1184634" y="3081978"/>
                  <a:pt x="1176965" y="3081596"/>
                  <a:pt x="1169295" y="3081213"/>
                </a:cubicBezTo>
                <a:cubicBezTo>
                  <a:pt x="1168466" y="3081343"/>
                  <a:pt x="1167637" y="3081472"/>
                  <a:pt x="1166808" y="3081602"/>
                </a:cubicBezTo>
                <a:lnTo>
                  <a:pt x="1115657" y="3078399"/>
                </a:lnTo>
                <a:cubicBezTo>
                  <a:pt x="1085018" y="3091808"/>
                  <a:pt x="1079065" y="3095515"/>
                  <a:pt x="1042697" y="3099190"/>
                </a:cubicBezTo>
                <a:cubicBezTo>
                  <a:pt x="1032644" y="3098127"/>
                  <a:pt x="979772" y="3096610"/>
                  <a:pt x="977694" y="3101331"/>
                </a:cubicBezTo>
                <a:cubicBezTo>
                  <a:pt x="961202" y="3095237"/>
                  <a:pt x="940975" y="3100420"/>
                  <a:pt x="924689" y="3093967"/>
                </a:cubicBezTo>
                <a:lnTo>
                  <a:pt x="908550" y="3095950"/>
                </a:lnTo>
                <a:cubicBezTo>
                  <a:pt x="877246" y="3094415"/>
                  <a:pt x="882046" y="3103801"/>
                  <a:pt x="845329" y="3093766"/>
                </a:cubicBezTo>
                <a:cubicBezTo>
                  <a:pt x="837507" y="3090489"/>
                  <a:pt x="824678" y="3090903"/>
                  <a:pt x="816675" y="3094689"/>
                </a:cubicBezTo>
                <a:cubicBezTo>
                  <a:pt x="815297" y="3095340"/>
                  <a:pt x="814119" y="3096069"/>
                  <a:pt x="813174" y="3096853"/>
                </a:cubicBezTo>
                <a:cubicBezTo>
                  <a:pt x="790135" y="3089266"/>
                  <a:pt x="783048" y="3095936"/>
                  <a:pt x="771013" y="3090209"/>
                </a:cubicBezTo>
                <a:cubicBezTo>
                  <a:pt x="742645" y="3091492"/>
                  <a:pt x="725377" y="3101546"/>
                  <a:pt x="714380" y="3096594"/>
                </a:cubicBezTo>
                <a:cubicBezTo>
                  <a:pt x="693975" y="3099397"/>
                  <a:pt x="662383" y="3104717"/>
                  <a:pt x="648585" y="3107030"/>
                </a:cubicBezTo>
                <a:cubicBezTo>
                  <a:pt x="644887" y="3110964"/>
                  <a:pt x="637955" y="3109672"/>
                  <a:pt x="631605" y="3110477"/>
                </a:cubicBezTo>
                <a:cubicBezTo>
                  <a:pt x="625207" y="3114153"/>
                  <a:pt x="595514" y="3114423"/>
                  <a:pt x="586338" y="3112586"/>
                </a:cubicBezTo>
                <a:lnTo>
                  <a:pt x="557969" y="3117189"/>
                </a:lnTo>
                <a:cubicBezTo>
                  <a:pt x="508787" y="3109938"/>
                  <a:pt x="487300" y="3138257"/>
                  <a:pt x="448505" y="3111851"/>
                </a:cubicBezTo>
                <a:cubicBezTo>
                  <a:pt x="430568" y="3111958"/>
                  <a:pt x="443794" y="3120275"/>
                  <a:pt x="425858" y="3120382"/>
                </a:cubicBezTo>
                <a:cubicBezTo>
                  <a:pt x="402271" y="3123546"/>
                  <a:pt x="413517" y="3112174"/>
                  <a:pt x="391847" y="3124849"/>
                </a:cubicBezTo>
                <a:cubicBezTo>
                  <a:pt x="349157" y="3121702"/>
                  <a:pt x="326774" y="3134560"/>
                  <a:pt x="288285" y="3125383"/>
                </a:cubicBezTo>
                <a:cubicBezTo>
                  <a:pt x="295755" y="3130096"/>
                  <a:pt x="205047" y="3129625"/>
                  <a:pt x="192615" y="3128748"/>
                </a:cubicBezTo>
                <a:cubicBezTo>
                  <a:pt x="166142" y="3128967"/>
                  <a:pt x="138184" y="3127169"/>
                  <a:pt x="97952" y="3126700"/>
                </a:cubicBezTo>
                <a:cubicBezTo>
                  <a:pt x="62377" y="3129690"/>
                  <a:pt x="78866" y="3120054"/>
                  <a:pt x="46928" y="3130306"/>
                </a:cubicBezTo>
                <a:cubicBezTo>
                  <a:pt x="37098" y="3130381"/>
                  <a:pt x="21188" y="3129913"/>
                  <a:pt x="7323" y="3129322"/>
                </a:cubicBezTo>
                <a:lnTo>
                  <a:pt x="0" y="312886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 descr="Slika na kojoj se prikazuje tekst, na otvorenom, planina&#10;&#10;Opis je automatski generiran">
            <a:extLst>
              <a:ext uri="{FF2B5EF4-FFF2-40B4-BE49-F238E27FC236}">
                <a16:creationId xmlns:a16="http://schemas.microsoft.com/office/drawing/2014/main" id="{1DC9F76C-AE8B-41E9-A6AF-C6B7453F71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2" r="4832" b="2"/>
          <a:stretch/>
        </p:blipFill>
        <p:spPr>
          <a:xfrm>
            <a:off x="469912" y="62750"/>
            <a:ext cx="2582777" cy="3108426"/>
          </a:xfrm>
          <a:custGeom>
            <a:avLst/>
            <a:gdLst/>
            <a:ahLst/>
            <a:cxnLst/>
            <a:rect l="l" t="t" r="r" b="b"/>
            <a:pathLst>
              <a:path w="4095743" h="3206842">
                <a:moveTo>
                  <a:pt x="0" y="0"/>
                </a:moveTo>
                <a:lnTo>
                  <a:pt x="4095743" y="0"/>
                </a:lnTo>
                <a:lnTo>
                  <a:pt x="4095743" y="136523"/>
                </a:lnTo>
                <a:lnTo>
                  <a:pt x="4095743" y="1701208"/>
                </a:lnTo>
                <a:lnTo>
                  <a:pt x="4095743" y="3071014"/>
                </a:lnTo>
                <a:cubicBezTo>
                  <a:pt x="4095742" y="3071024"/>
                  <a:pt x="4095742" y="3071035"/>
                  <a:pt x="4095741" y="3071045"/>
                </a:cubicBezTo>
                <a:cubicBezTo>
                  <a:pt x="4095657" y="3071040"/>
                  <a:pt x="4095572" y="3071032"/>
                  <a:pt x="4095488" y="3071025"/>
                </a:cubicBezTo>
                <a:lnTo>
                  <a:pt x="4089562" y="3068518"/>
                </a:lnTo>
                <a:lnTo>
                  <a:pt x="4066621" y="3073254"/>
                </a:lnTo>
                <a:cubicBezTo>
                  <a:pt x="4055320" y="3074906"/>
                  <a:pt x="4043427" y="3076001"/>
                  <a:pt x="4031223" y="3076501"/>
                </a:cubicBezTo>
                <a:cubicBezTo>
                  <a:pt x="4028484" y="3073164"/>
                  <a:pt x="4018905" y="3077906"/>
                  <a:pt x="4014400" y="3078843"/>
                </a:cubicBezTo>
                <a:cubicBezTo>
                  <a:pt x="4014351" y="3076664"/>
                  <a:pt x="4004368" y="3075619"/>
                  <a:pt x="4000825" y="3077423"/>
                </a:cubicBezTo>
                <a:cubicBezTo>
                  <a:pt x="3926364" y="3085214"/>
                  <a:pt x="3968261" y="3064853"/>
                  <a:pt x="3923579" y="3077062"/>
                </a:cubicBezTo>
                <a:cubicBezTo>
                  <a:pt x="3916103" y="3077698"/>
                  <a:pt x="3910492" y="3076605"/>
                  <a:pt x="3905815" y="3074801"/>
                </a:cubicBezTo>
                <a:lnTo>
                  <a:pt x="3897396" y="3070297"/>
                </a:lnTo>
                <a:lnTo>
                  <a:pt x="3890800" y="3071903"/>
                </a:lnTo>
                <a:cubicBezTo>
                  <a:pt x="3865901" y="3072029"/>
                  <a:pt x="3858562" y="3067412"/>
                  <a:pt x="3844074" y="3072063"/>
                </a:cubicBezTo>
                <a:cubicBezTo>
                  <a:pt x="3822669" y="3062396"/>
                  <a:pt x="3829876" y="3071099"/>
                  <a:pt x="3813596" y="3072579"/>
                </a:cubicBezTo>
                <a:cubicBezTo>
                  <a:pt x="3800751" y="3074505"/>
                  <a:pt x="3824330" y="3078216"/>
                  <a:pt x="3811743" y="3078763"/>
                </a:cubicBezTo>
                <a:cubicBezTo>
                  <a:pt x="3798124" y="3076266"/>
                  <a:pt x="3798764" y="3084018"/>
                  <a:pt x="3784600" y="3080966"/>
                </a:cubicBezTo>
                <a:cubicBezTo>
                  <a:pt x="3788042" y="3075127"/>
                  <a:pt x="3756652" y="3082098"/>
                  <a:pt x="3755678" y="3076997"/>
                </a:cubicBezTo>
                <a:cubicBezTo>
                  <a:pt x="3743648" y="3084291"/>
                  <a:pt x="3737604" y="3075305"/>
                  <a:pt x="3721587" y="3077553"/>
                </a:cubicBezTo>
                <a:cubicBezTo>
                  <a:pt x="3714042" y="3080313"/>
                  <a:pt x="3708600" y="3080787"/>
                  <a:pt x="3701187" y="3077818"/>
                </a:cubicBezTo>
                <a:cubicBezTo>
                  <a:pt x="3666438" y="3091253"/>
                  <a:pt x="3680164" y="3078420"/>
                  <a:pt x="3647646" y="3083588"/>
                </a:cubicBezTo>
                <a:cubicBezTo>
                  <a:pt x="3619631" y="3089020"/>
                  <a:pt x="3587871" y="3092545"/>
                  <a:pt x="3560777" y="3105520"/>
                </a:cubicBezTo>
                <a:cubicBezTo>
                  <a:pt x="3555802" y="3109193"/>
                  <a:pt x="3543591" y="3110585"/>
                  <a:pt x="3533503" y="3108626"/>
                </a:cubicBezTo>
                <a:cubicBezTo>
                  <a:pt x="3531768" y="3108290"/>
                  <a:pt x="3530162" y="3107864"/>
                  <a:pt x="3528735" y="3107361"/>
                </a:cubicBezTo>
                <a:cubicBezTo>
                  <a:pt x="3505309" y="3109347"/>
                  <a:pt x="3419631" y="3118211"/>
                  <a:pt x="3392949" y="3120534"/>
                </a:cubicBezTo>
                <a:cubicBezTo>
                  <a:pt x="3390791" y="3115813"/>
                  <a:pt x="3377299" y="3124333"/>
                  <a:pt x="3368657" y="3121305"/>
                </a:cubicBezTo>
                <a:cubicBezTo>
                  <a:pt x="3362467" y="3118650"/>
                  <a:pt x="3356930" y="3120616"/>
                  <a:pt x="3350465" y="3120823"/>
                </a:cubicBezTo>
                <a:cubicBezTo>
                  <a:pt x="3341947" y="3118736"/>
                  <a:pt x="3314164" y="3122506"/>
                  <a:pt x="3306922" y="3125212"/>
                </a:cubicBezTo>
                <a:cubicBezTo>
                  <a:pt x="3289615" y="3134610"/>
                  <a:pt x="3250286" y="3127630"/>
                  <a:pt x="3235905" y="3134831"/>
                </a:cubicBezTo>
                <a:cubicBezTo>
                  <a:pt x="3230686" y="3135887"/>
                  <a:pt x="3225583" y="3136314"/>
                  <a:pt x="3220570" y="3136351"/>
                </a:cubicBezTo>
                <a:lnTo>
                  <a:pt x="3206547" y="3135559"/>
                </a:lnTo>
                <a:lnTo>
                  <a:pt x="3202562" y="3133546"/>
                </a:lnTo>
                <a:lnTo>
                  <a:pt x="3193989" y="3134044"/>
                </a:lnTo>
                <a:cubicBezTo>
                  <a:pt x="3193170" y="3133943"/>
                  <a:pt x="3192354" y="3133838"/>
                  <a:pt x="3191535" y="3133737"/>
                </a:cubicBezTo>
                <a:cubicBezTo>
                  <a:pt x="3186844" y="3133143"/>
                  <a:pt x="3182215" y="3132626"/>
                  <a:pt x="3177631" y="3132423"/>
                </a:cubicBezTo>
                <a:cubicBezTo>
                  <a:pt x="3183659" y="3142516"/>
                  <a:pt x="3139642" y="3132347"/>
                  <a:pt x="3152328" y="3140511"/>
                </a:cubicBezTo>
                <a:cubicBezTo>
                  <a:pt x="3128198" y="3141143"/>
                  <a:pt x="3146604" y="3148747"/>
                  <a:pt x="3117596" y="3141499"/>
                </a:cubicBezTo>
                <a:cubicBezTo>
                  <a:pt x="3086979" y="3143595"/>
                  <a:pt x="3006888" y="3148940"/>
                  <a:pt x="2968634" y="3153086"/>
                </a:cubicBezTo>
                <a:cubicBezTo>
                  <a:pt x="2929486" y="3164160"/>
                  <a:pt x="2914998" y="3160811"/>
                  <a:pt x="2888057" y="3166369"/>
                </a:cubicBezTo>
                <a:cubicBezTo>
                  <a:pt x="2835648" y="3169073"/>
                  <a:pt x="2838558" y="3182345"/>
                  <a:pt x="2815482" y="3172591"/>
                </a:cubicBezTo>
                <a:cubicBezTo>
                  <a:pt x="2780330" y="3174973"/>
                  <a:pt x="2810834" y="3187092"/>
                  <a:pt x="2773979" y="3183164"/>
                </a:cubicBezTo>
                <a:cubicBezTo>
                  <a:pt x="2772836" y="3184755"/>
                  <a:pt x="2747271" y="3200694"/>
                  <a:pt x="2744895" y="3201836"/>
                </a:cubicBezTo>
                <a:cubicBezTo>
                  <a:pt x="2729571" y="3202108"/>
                  <a:pt x="2714249" y="3202379"/>
                  <a:pt x="2698926" y="3202651"/>
                </a:cubicBezTo>
                <a:lnTo>
                  <a:pt x="2695579" y="3202498"/>
                </a:lnTo>
                <a:lnTo>
                  <a:pt x="2674400" y="3206842"/>
                </a:lnTo>
                <a:lnTo>
                  <a:pt x="2673684" y="3206495"/>
                </a:lnTo>
                <a:cubicBezTo>
                  <a:pt x="2671600" y="3205816"/>
                  <a:pt x="2669147" y="3205501"/>
                  <a:pt x="2665867" y="3205942"/>
                </a:cubicBezTo>
                <a:cubicBezTo>
                  <a:pt x="2655994" y="3204939"/>
                  <a:pt x="2626692" y="3200644"/>
                  <a:pt x="2614431" y="3200481"/>
                </a:cubicBezTo>
                <a:cubicBezTo>
                  <a:pt x="2607486" y="3202087"/>
                  <a:pt x="2600071" y="3203605"/>
                  <a:pt x="2592303" y="3204964"/>
                </a:cubicBezTo>
                <a:lnTo>
                  <a:pt x="2529882" y="3205645"/>
                </a:lnTo>
                <a:lnTo>
                  <a:pt x="2464509" y="3197687"/>
                </a:lnTo>
                <a:cubicBezTo>
                  <a:pt x="2440330" y="3197513"/>
                  <a:pt x="2419394" y="3194556"/>
                  <a:pt x="2398926" y="3196641"/>
                </a:cubicBezTo>
                <a:cubicBezTo>
                  <a:pt x="2390615" y="3194341"/>
                  <a:pt x="2382779" y="3200091"/>
                  <a:pt x="2375181" y="3203534"/>
                </a:cubicBezTo>
                <a:cubicBezTo>
                  <a:pt x="2352617" y="3202385"/>
                  <a:pt x="2347156" y="3190791"/>
                  <a:pt x="2332855" y="3194625"/>
                </a:cubicBezTo>
                <a:cubicBezTo>
                  <a:pt x="2320177" y="3186674"/>
                  <a:pt x="2319429" y="3189708"/>
                  <a:pt x="2313469" y="3191985"/>
                </a:cubicBezTo>
                <a:cubicBezTo>
                  <a:pt x="2313187" y="3192040"/>
                  <a:pt x="2312903" y="3192094"/>
                  <a:pt x="2312621" y="3192148"/>
                </a:cubicBezTo>
                <a:lnTo>
                  <a:pt x="2310886" y="3191011"/>
                </a:lnTo>
                <a:cubicBezTo>
                  <a:pt x="2309691" y="3190836"/>
                  <a:pt x="2308496" y="3190660"/>
                  <a:pt x="2307301" y="3190485"/>
                </a:cubicBezTo>
                <a:cubicBezTo>
                  <a:pt x="2304038" y="3190598"/>
                  <a:pt x="2300775" y="3190712"/>
                  <a:pt x="2297511" y="3190825"/>
                </a:cubicBezTo>
                <a:cubicBezTo>
                  <a:pt x="2296284" y="3190964"/>
                  <a:pt x="2295057" y="3191105"/>
                  <a:pt x="2293829" y="3191244"/>
                </a:cubicBezTo>
                <a:cubicBezTo>
                  <a:pt x="2291292" y="3191425"/>
                  <a:pt x="2289608" y="3191405"/>
                  <a:pt x="2288442" y="3191236"/>
                </a:cubicBezTo>
                <a:cubicBezTo>
                  <a:pt x="2288397" y="3191205"/>
                  <a:pt x="2288352" y="3191173"/>
                  <a:pt x="2288307" y="3191142"/>
                </a:cubicBezTo>
                <a:cubicBezTo>
                  <a:pt x="2286625" y="3191201"/>
                  <a:pt x="2292966" y="3181241"/>
                  <a:pt x="2291282" y="3181298"/>
                </a:cubicBezTo>
                <a:cubicBezTo>
                  <a:pt x="2282768" y="3181808"/>
                  <a:pt x="2266459" y="3192523"/>
                  <a:pt x="2258572" y="3193351"/>
                </a:cubicBezTo>
                <a:cubicBezTo>
                  <a:pt x="2251903" y="3188132"/>
                  <a:pt x="2222758" y="3194297"/>
                  <a:pt x="2225949" y="3184460"/>
                </a:cubicBezTo>
                <a:cubicBezTo>
                  <a:pt x="2215309" y="3185285"/>
                  <a:pt x="2208874" y="3189370"/>
                  <a:pt x="2212457" y="3182918"/>
                </a:cubicBezTo>
                <a:cubicBezTo>
                  <a:pt x="2208954" y="3183005"/>
                  <a:pt x="2206796" y="3182455"/>
                  <a:pt x="2205250" y="3181596"/>
                </a:cubicBezTo>
                <a:lnTo>
                  <a:pt x="2204802" y="3181191"/>
                </a:lnTo>
                <a:cubicBezTo>
                  <a:pt x="2196360" y="3181862"/>
                  <a:pt x="2165295" y="3184604"/>
                  <a:pt x="2154589" y="3185621"/>
                </a:cubicBezTo>
                <a:lnTo>
                  <a:pt x="2140577" y="3187296"/>
                </a:lnTo>
                <a:lnTo>
                  <a:pt x="2139223" y="3186946"/>
                </a:lnTo>
                <a:lnTo>
                  <a:pt x="2129522" y="3182108"/>
                </a:lnTo>
                <a:cubicBezTo>
                  <a:pt x="2126396" y="3182958"/>
                  <a:pt x="2123631" y="3190717"/>
                  <a:pt x="2121389" y="3192118"/>
                </a:cubicBezTo>
                <a:cubicBezTo>
                  <a:pt x="2088356" y="3184630"/>
                  <a:pt x="2057187" y="3191481"/>
                  <a:pt x="2021332" y="3190187"/>
                </a:cubicBezTo>
                <a:cubicBezTo>
                  <a:pt x="1980808" y="3192837"/>
                  <a:pt x="1960551" y="3192182"/>
                  <a:pt x="1937109" y="3194259"/>
                </a:cubicBezTo>
                <a:cubicBezTo>
                  <a:pt x="1933244" y="3194376"/>
                  <a:pt x="1901924" y="3195327"/>
                  <a:pt x="1908362" y="3191174"/>
                </a:cubicBezTo>
                <a:cubicBezTo>
                  <a:pt x="1873455" y="3191897"/>
                  <a:pt x="1822379" y="3188607"/>
                  <a:pt x="1786518" y="3189413"/>
                </a:cubicBezTo>
                <a:cubicBezTo>
                  <a:pt x="1763469" y="3179547"/>
                  <a:pt x="1741339" y="3197857"/>
                  <a:pt x="1717434" y="3196011"/>
                </a:cubicBezTo>
                <a:cubicBezTo>
                  <a:pt x="1723972" y="3205094"/>
                  <a:pt x="1664175" y="3190915"/>
                  <a:pt x="1662865" y="3201166"/>
                </a:cubicBezTo>
                <a:lnTo>
                  <a:pt x="1636987" y="3195235"/>
                </a:lnTo>
                <a:lnTo>
                  <a:pt x="1623920" y="3183037"/>
                </a:lnTo>
                <a:cubicBezTo>
                  <a:pt x="1619023" y="3182563"/>
                  <a:pt x="1613758" y="3192473"/>
                  <a:pt x="1607939" y="3192950"/>
                </a:cubicBezTo>
                <a:cubicBezTo>
                  <a:pt x="1593621" y="3197013"/>
                  <a:pt x="1571326" y="3192034"/>
                  <a:pt x="1551162" y="3192335"/>
                </a:cubicBezTo>
                <a:lnTo>
                  <a:pt x="1541903" y="3186915"/>
                </a:lnTo>
                <a:lnTo>
                  <a:pt x="1511680" y="3191495"/>
                </a:lnTo>
                <a:cubicBezTo>
                  <a:pt x="1489503" y="3191217"/>
                  <a:pt x="1467326" y="3190938"/>
                  <a:pt x="1445149" y="3190660"/>
                </a:cubicBezTo>
                <a:lnTo>
                  <a:pt x="1436200" y="3191890"/>
                </a:lnTo>
                <a:cubicBezTo>
                  <a:pt x="1432876" y="3191277"/>
                  <a:pt x="1429122" y="3201007"/>
                  <a:pt x="1425206" y="3200344"/>
                </a:cubicBezTo>
                <a:lnTo>
                  <a:pt x="1412701" y="3187919"/>
                </a:lnTo>
                <a:cubicBezTo>
                  <a:pt x="1402612" y="3187367"/>
                  <a:pt x="1373509" y="3184444"/>
                  <a:pt x="1364678" y="3183688"/>
                </a:cubicBezTo>
                <a:cubicBezTo>
                  <a:pt x="1363023" y="3183583"/>
                  <a:pt x="1361370" y="3183479"/>
                  <a:pt x="1359716" y="3183377"/>
                </a:cubicBezTo>
                <a:lnTo>
                  <a:pt x="1327998" y="3173718"/>
                </a:lnTo>
                <a:cubicBezTo>
                  <a:pt x="1303324" y="3168363"/>
                  <a:pt x="1243415" y="3156944"/>
                  <a:pt x="1211674" y="3151252"/>
                </a:cubicBezTo>
                <a:cubicBezTo>
                  <a:pt x="1183206" y="3154805"/>
                  <a:pt x="1160307" y="3140433"/>
                  <a:pt x="1137545" y="3142903"/>
                </a:cubicBezTo>
                <a:cubicBezTo>
                  <a:pt x="1108831" y="3139323"/>
                  <a:pt x="1085657" y="3133417"/>
                  <a:pt x="1067088" y="3129767"/>
                </a:cubicBezTo>
                <a:cubicBezTo>
                  <a:pt x="1064006" y="3128241"/>
                  <a:pt x="1029699" y="3122201"/>
                  <a:pt x="1026132" y="3121008"/>
                </a:cubicBezTo>
                <a:cubicBezTo>
                  <a:pt x="1005747" y="3117732"/>
                  <a:pt x="1013867" y="3117508"/>
                  <a:pt x="979389" y="3112403"/>
                </a:cubicBezTo>
                <a:cubicBezTo>
                  <a:pt x="950459" y="3107178"/>
                  <a:pt x="920762" y="3105056"/>
                  <a:pt x="888511" y="3099565"/>
                </a:cubicBezTo>
                <a:cubicBezTo>
                  <a:pt x="854269" y="3092172"/>
                  <a:pt x="833998" y="3094049"/>
                  <a:pt x="820520" y="3090926"/>
                </a:cubicBezTo>
                <a:cubicBezTo>
                  <a:pt x="792202" y="3081871"/>
                  <a:pt x="783417" y="3082958"/>
                  <a:pt x="740242" y="3083816"/>
                </a:cubicBezTo>
                <a:cubicBezTo>
                  <a:pt x="707061" y="3077800"/>
                  <a:pt x="671560" y="3086129"/>
                  <a:pt x="646247" y="3074734"/>
                </a:cubicBezTo>
                <a:cubicBezTo>
                  <a:pt x="642938" y="3075735"/>
                  <a:pt x="639394" y="3076369"/>
                  <a:pt x="635700" y="3076739"/>
                </a:cubicBezTo>
                <a:cubicBezTo>
                  <a:pt x="632097" y="3076874"/>
                  <a:pt x="628494" y="3077010"/>
                  <a:pt x="624891" y="3077145"/>
                </a:cubicBezTo>
                <a:lnTo>
                  <a:pt x="614671" y="3073567"/>
                </a:lnTo>
                <a:cubicBezTo>
                  <a:pt x="603428" y="3072991"/>
                  <a:pt x="568522" y="3074251"/>
                  <a:pt x="557430" y="3073687"/>
                </a:cubicBezTo>
                <a:lnTo>
                  <a:pt x="557338" y="3073252"/>
                </a:lnTo>
                <a:cubicBezTo>
                  <a:pt x="554424" y="3072272"/>
                  <a:pt x="546805" y="3070825"/>
                  <a:pt x="539949" y="3067812"/>
                </a:cubicBezTo>
                <a:cubicBezTo>
                  <a:pt x="528878" y="3064560"/>
                  <a:pt x="503526" y="3056658"/>
                  <a:pt x="490911" y="3053742"/>
                </a:cubicBezTo>
                <a:lnTo>
                  <a:pt x="468269" y="3040300"/>
                </a:lnTo>
                <a:lnTo>
                  <a:pt x="446284" y="3044010"/>
                </a:lnTo>
                <a:cubicBezTo>
                  <a:pt x="429421" y="3045653"/>
                  <a:pt x="428304" y="3040351"/>
                  <a:pt x="407700" y="3036255"/>
                </a:cubicBezTo>
                <a:cubicBezTo>
                  <a:pt x="397569" y="3038433"/>
                  <a:pt x="390857" y="3046536"/>
                  <a:pt x="384835" y="3043282"/>
                </a:cubicBezTo>
                <a:cubicBezTo>
                  <a:pt x="363540" y="3042472"/>
                  <a:pt x="346002" y="3026895"/>
                  <a:pt x="323041" y="3023486"/>
                </a:cubicBezTo>
                <a:cubicBezTo>
                  <a:pt x="296255" y="3024819"/>
                  <a:pt x="286207" y="3016076"/>
                  <a:pt x="261659" y="3012466"/>
                </a:cubicBezTo>
                <a:cubicBezTo>
                  <a:pt x="237343" y="3017165"/>
                  <a:pt x="246269" y="3004370"/>
                  <a:pt x="234593" y="3000196"/>
                </a:cubicBezTo>
                <a:lnTo>
                  <a:pt x="231087" y="2999548"/>
                </a:lnTo>
                <a:lnTo>
                  <a:pt x="182124" y="3000760"/>
                </a:lnTo>
                <a:cubicBezTo>
                  <a:pt x="176172" y="2995322"/>
                  <a:pt x="146296" y="3000490"/>
                  <a:pt x="150781" y="2990775"/>
                </a:cubicBezTo>
                <a:cubicBezTo>
                  <a:pt x="135014" y="2988838"/>
                  <a:pt x="99403" y="2989342"/>
                  <a:pt x="87521" y="2989133"/>
                </a:cubicBezTo>
                <a:cubicBezTo>
                  <a:pt x="84843" y="2989261"/>
                  <a:pt x="82166" y="2989390"/>
                  <a:pt x="79487" y="2989518"/>
                </a:cubicBezTo>
                <a:lnTo>
                  <a:pt x="77079" y="2990682"/>
                </a:lnTo>
                <a:cubicBezTo>
                  <a:pt x="74554" y="2991354"/>
                  <a:pt x="71035" y="2991559"/>
                  <a:pt x="65291" y="2990716"/>
                </a:cubicBezTo>
                <a:cubicBezTo>
                  <a:pt x="64857" y="2990584"/>
                  <a:pt x="64422" y="2990453"/>
                  <a:pt x="63989" y="2990321"/>
                </a:cubicBezTo>
                <a:cubicBezTo>
                  <a:pt x="62342" y="2990669"/>
                  <a:pt x="50523" y="2991267"/>
                  <a:pt x="36658" y="2991762"/>
                </a:cubicBezTo>
                <a:lnTo>
                  <a:pt x="0" y="2992525"/>
                </a:lnTo>
                <a:close/>
              </a:path>
            </a:pathLst>
          </a:cu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6CDEE71-84CC-48B3-A385-E17AA1631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391" y="3651159"/>
            <a:ext cx="6908409" cy="2525803"/>
          </a:xfrm>
        </p:spPr>
        <p:txBody>
          <a:bodyPr anchor="ctr">
            <a:noAutofit/>
          </a:bodyPr>
          <a:lstStyle/>
          <a:p>
            <a:r>
              <a:rPr lang="hr-HR" sz="2400" dirty="0">
                <a:latin typeface="Garamond" panose="02020404030301010803" pitchFamily="18" charset="0"/>
              </a:rPr>
              <a:t>iz Splita u </a:t>
            </a:r>
            <a:r>
              <a:rPr lang="hr-HR" sz="2400" b="1" dirty="0">
                <a:latin typeface="Garamond" panose="02020404030301010803" pitchFamily="18" charset="0"/>
              </a:rPr>
              <a:t>Žrnovnicu-</a:t>
            </a:r>
            <a:r>
              <a:rPr lang="hr-HR" sz="2400" dirty="0">
                <a:latin typeface="Garamond" panose="02020404030301010803" pitchFamily="18" charset="0"/>
              </a:rPr>
              <a:t> odvaja se od roditelja</a:t>
            </a:r>
          </a:p>
          <a:p>
            <a:r>
              <a:rPr lang="hr-HR" sz="2400" dirty="0">
                <a:latin typeface="Garamond" panose="02020404030301010803" pitchFamily="18" charset="0"/>
              </a:rPr>
              <a:t> kao djevojčica/djevojka pridružuje se partizanima (ne u borbama) ide u </a:t>
            </a:r>
            <a:r>
              <a:rPr lang="hr-HR" sz="2400" b="1" dirty="0">
                <a:latin typeface="Garamond" panose="02020404030301010803" pitchFamily="18" charset="0"/>
              </a:rPr>
              <a:t>Dugopolje</a:t>
            </a:r>
            <a:r>
              <a:rPr lang="hr-HR" sz="2400" dirty="0">
                <a:latin typeface="Garamond" panose="02020404030301010803" pitchFamily="18" charset="0"/>
              </a:rPr>
              <a:t>, onda na </a:t>
            </a:r>
            <a:r>
              <a:rPr lang="hr-HR" sz="2400" b="1" dirty="0">
                <a:latin typeface="Garamond" panose="02020404030301010803" pitchFamily="18" charset="0"/>
              </a:rPr>
              <a:t>Brač</a:t>
            </a:r>
            <a:r>
              <a:rPr lang="hr-HR" sz="2400" dirty="0">
                <a:latin typeface="Garamond" panose="02020404030301010803" pitchFamily="18" charset="0"/>
              </a:rPr>
              <a:t> zatim pred Nijemcima svi na </a:t>
            </a:r>
            <a:r>
              <a:rPr lang="hr-HR" sz="2400" b="1" dirty="0">
                <a:latin typeface="Garamond" panose="02020404030301010803" pitchFamily="18" charset="0"/>
              </a:rPr>
              <a:t>Vis</a:t>
            </a:r>
            <a:r>
              <a:rPr lang="hr-HR" sz="2400" dirty="0">
                <a:latin typeface="Garamond" panose="02020404030301010803" pitchFamily="18" charset="0"/>
              </a:rPr>
              <a:t> i onda u Italiju (</a:t>
            </a:r>
            <a:r>
              <a:rPr lang="hr-HR" sz="2400" b="1" dirty="0">
                <a:latin typeface="Garamond" panose="02020404030301010803" pitchFamily="18" charset="0"/>
              </a:rPr>
              <a:t>Bari</a:t>
            </a:r>
            <a:r>
              <a:rPr lang="hr-HR" sz="2400" dirty="0">
                <a:latin typeface="Garamond" panose="02020404030301010803" pitchFamily="18" charset="0"/>
              </a:rPr>
              <a:t>) – pomaže u čuvanju i organiziranju brige oko djece!</a:t>
            </a:r>
          </a:p>
          <a:p>
            <a:r>
              <a:rPr lang="hr-HR" sz="2400" dirty="0">
                <a:latin typeface="Garamond" panose="02020404030301010803" pitchFamily="18" charset="0"/>
              </a:rPr>
              <a:t>obrazovanje? odrastanje? </a:t>
            </a:r>
          </a:p>
          <a:p>
            <a:r>
              <a:rPr lang="hr-HR" sz="2400" dirty="0">
                <a:latin typeface="Garamond" panose="02020404030301010803" pitchFamily="18" charset="0"/>
              </a:rPr>
              <a:t>u Bariju pronašla roditelje, kaže: „ (…) samo sa 14 više nisam bila djevojčica”</a:t>
            </a:r>
          </a:p>
          <a:p>
            <a:r>
              <a:rPr lang="hr-HR" sz="2400" dirty="0">
                <a:latin typeface="Garamond" panose="02020404030301010803" pitchFamily="18" charset="0"/>
              </a:rPr>
              <a:t> iz Barija u </a:t>
            </a:r>
            <a:r>
              <a:rPr lang="hr-HR" sz="2400" b="1" dirty="0">
                <a:latin typeface="Garamond" panose="02020404030301010803" pitchFamily="18" charset="0"/>
              </a:rPr>
              <a:t>El- </a:t>
            </a:r>
            <a:r>
              <a:rPr lang="hr-HR" sz="2400" b="1" dirty="0" err="1">
                <a:latin typeface="Garamond" panose="02020404030301010803" pitchFamily="18" charset="0"/>
              </a:rPr>
              <a:t>Shatt</a:t>
            </a:r>
            <a:r>
              <a:rPr lang="hr-HR" sz="2400" b="1" dirty="0">
                <a:latin typeface="Garamond" panose="02020404030301010803" pitchFamily="18" charset="0"/>
              </a:rPr>
              <a:t> </a:t>
            </a:r>
            <a:r>
              <a:rPr lang="hr-HR" sz="2400" dirty="0">
                <a:latin typeface="Garamond" panose="02020404030301010803" pitchFamily="18" charset="0"/>
              </a:rPr>
              <a:t>(Egipat)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83F033B6-3994-40C0-BAAE-778396BD2FA9}"/>
              </a:ext>
            </a:extLst>
          </p:cNvPr>
          <p:cNvSpPr txBox="1"/>
          <p:nvPr/>
        </p:nvSpPr>
        <p:spPr>
          <a:xfrm>
            <a:off x="634410" y="1944457"/>
            <a:ext cx="2200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>
                <a:solidFill>
                  <a:srgbClr val="990000"/>
                </a:solidFill>
                <a:latin typeface="Garamond" panose="02020404030301010803" pitchFamily="18" charset="0"/>
              </a:rPr>
              <a:t>Rifka</a:t>
            </a:r>
            <a:endParaRPr lang="en-US" sz="3200" dirty="0">
              <a:solidFill>
                <a:srgbClr val="99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4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karta&#10;&#10;Opis je automatski generiran">
            <a:extLst>
              <a:ext uri="{FF2B5EF4-FFF2-40B4-BE49-F238E27FC236}">
                <a16:creationId xmlns:a16="http://schemas.microsoft.com/office/drawing/2014/main" id="{CAAE29E1-3879-4846-BBEE-032DBDA59D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 descr="Slika na kojoj se prikazuje tekst, osoba, grupa, staro&#10;&#10;Opis je automatski generiran">
            <a:extLst>
              <a:ext uri="{FF2B5EF4-FFF2-40B4-BE49-F238E27FC236}">
                <a16:creationId xmlns:a16="http://schemas.microsoft.com/office/drawing/2014/main" id="{B085F4D7-2F8B-4683-B512-1725DC27D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149" y="443952"/>
            <a:ext cx="4250964" cy="2390000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1786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9891FE-E01D-468D-BE87-A8C8E217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181" y="178977"/>
            <a:ext cx="10515600" cy="1325563"/>
          </a:xfrm>
        </p:spPr>
        <p:txBody>
          <a:bodyPr/>
          <a:lstStyle/>
          <a:p>
            <a:r>
              <a:rPr lang="hr-HR" dirty="0">
                <a:latin typeface="Garamond" panose="02020404030301010803" pitchFamily="18" charset="0"/>
              </a:rPr>
              <a:t>El-</a:t>
            </a:r>
            <a:r>
              <a:rPr lang="hr-HR" dirty="0" err="1">
                <a:latin typeface="Garamond" panose="02020404030301010803" pitchFamily="18" charset="0"/>
              </a:rPr>
              <a:t>Shatt</a:t>
            </a:r>
            <a:r>
              <a:rPr lang="hr-HR" dirty="0">
                <a:latin typeface="Garamond" panose="02020404030301010803" pitchFamily="18" charset="0"/>
              </a:rPr>
              <a:t>, Egipat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BD2692B-13EA-4F6E-BAC0-183E1D5DA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https://www.hismus.hr/hr/izlozbe/arhiva-izlozbi/el-shatt-zbjeg-iz-hrvatske-u-pustinji-sinaja-egipat-1944-1946/</a:t>
            </a:r>
            <a:endParaRPr lang="hr-HR" dirty="0"/>
          </a:p>
          <a:p>
            <a:endParaRPr lang="en-US" dirty="0"/>
          </a:p>
        </p:txBody>
      </p:sp>
      <p:pic>
        <p:nvPicPr>
          <p:cNvPr id="5" name="Slika 4" descr="Slika na kojoj se prikazuje tekst, snimka zaslona, elektronički, računalo&#10;&#10;Opis je automatski generiran">
            <a:extLst>
              <a:ext uri="{FF2B5EF4-FFF2-40B4-BE49-F238E27FC236}">
                <a16:creationId xmlns:a16="http://schemas.microsoft.com/office/drawing/2014/main" id="{FECA095B-220B-48C7-8FF9-128C04C5D8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14391" r="2258" b="8151"/>
          <a:stretch/>
        </p:blipFill>
        <p:spPr>
          <a:xfrm>
            <a:off x="263013" y="1169388"/>
            <a:ext cx="11665974" cy="5309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CF7C5E2D-5D19-4254-B8D9-10BD37B81B59}"/>
              </a:ext>
            </a:extLst>
          </p:cNvPr>
          <p:cNvSpPr txBox="1"/>
          <p:nvPr/>
        </p:nvSpPr>
        <p:spPr>
          <a:xfrm>
            <a:off x="5192152" y="351017"/>
            <a:ext cx="6161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https://www.hismus.hr/hr/izlozbe/arhiva-izlozbi/el-shatt-zbjeg-iz-hrvatske-u-pustinji-sinaja-egipat-1944-1946/</a:t>
            </a:r>
            <a:endParaRPr lang="hr-H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285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13B6D7B7-7EAA-40B5-B3ED-43BF01F489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8" r="1" b="9498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  <a:solidFill>
            <a:srgbClr val="CC0000"/>
          </a:solidFill>
        </p:spPr>
      </p:pic>
    </p:spTree>
    <p:extLst>
      <p:ext uri="{BB962C8B-B14F-4D97-AF65-F5344CB8AC3E}">
        <p14:creationId xmlns:p14="http://schemas.microsoft.com/office/powerpoint/2010/main" val="988794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Slika 2" descr="Slika na kojoj se prikazuje tekst, na zatvorenom, restoran&#10;&#10;Opis je automatski generiran">
            <a:extLst>
              <a:ext uri="{FF2B5EF4-FFF2-40B4-BE49-F238E27FC236}">
                <a16:creationId xmlns:a16="http://schemas.microsoft.com/office/drawing/2014/main" id="{36FC46D3-F0DA-4D0C-9278-B779A2A760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8" r="11402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Slika 4" descr="Slika na kojoj se prikazuje tekst, osoba&#10;&#10;Opis je automatski generiran">
            <a:extLst>
              <a:ext uri="{FF2B5EF4-FFF2-40B4-BE49-F238E27FC236}">
                <a16:creationId xmlns:a16="http://schemas.microsoft.com/office/drawing/2014/main" id="{A1437839-932E-4D70-AA57-76DBDCAF29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0" r="7760" b="-2"/>
          <a:stretch/>
        </p:blipFill>
        <p:spPr>
          <a:xfrm>
            <a:off x="7451594" y="3511296"/>
            <a:ext cx="4657344" cy="3346704"/>
          </a:xfrm>
          <a:prstGeom prst="rect">
            <a:avLst/>
          </a:prstGeom>
        </p:spPr>
      </p:pic>
      <p:pic>
        <p:nvPicPr>
          <p:cNvPr id="7" name="Slika 6" descr="Slika na kojoj se prikazuje tekst, osoba, na otvorenom, stajanje&#10;&#10;Opis je automatski generiran">
            <a:extLst>
              <a:ext uri="{FF2B5EF4-FFF2-40B4-BE49-F238E27FC236}">
                <a16:creationId xmlns:a16="http://schemas.microsoft.com/office/drawing/2014/main" id="{CE8D0A29-0C61-4E87-A6C8-E25C22A911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r="19169" b="-2"/>
          <a:stretch/>
        </p:blipFill>
        <p:spPr>
          <a:xfrm>
            <a:off x="7451593" y="82296"/>
            <a:ext cx="4657346" cy="3346704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33FE6B6D-A9CD-4A73-985D-F224B675467B}"/>
              </a:ext>
            </a:extLst>
          </p:cNvPr>
          <p:cNvSpPr txBox="1"/>
          <p:nvPr/>
        </p:nvSpPr>
        <p:spPr>
          <a:xfrm>
            <a:off x="467101" y="82296"/>
            <a:ext cx="7370056" cy="92333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https://www.yadvashem.org/education/other-languages/croatian/educational-materials/praska.html</a:t>
            </a:r>
            <a:endParaRPr lang="hr-HR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B7B07466-BDD7-4954-9968-BE19A70EB838}"/>
              </a:ext>
            </a:extLst>
          </p:cNvPr>
          <p:cNvSpPr txBox="1"/>
          <p:nvPr/>
        </p:nvSpPr>
        <p:spPr>
          <a:xfrm>
            <a:off x="3307360" y="5281606"/>
            <a:ext cx="4529797" cy="954107"/>
          </a:xfrm>
          <a:prstGeom prst="rect">
            <a:avLst/>
          </a:prstGeom>
          <a:solidFill>
            <a:srgbClr val="99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Garamond" panose="02020404030301010803" pitchFamily="18" charset="0"/>
              </a:rPr>
              <a:t>Vjerski život nakon rata?</a:t>
            </a:r>
          </a:p>
          <a:p>
            <a:r>
              <a:rPr lang="hr-HR" sz="2800" dirty="0">
                <a:solidFill>
                  <a:schemeClr val="bg1"/>
                </a:solidFill>
                <a:latin typeface="Garamond" panose="02020404030301010803" pitchFamily="18" charset="0"/>
              </a:rPr>
              <a:t>Postoji li sinagoga u Zagrebu?</a:t>
            </a:r>
            <a:endParaRPr lang="en-US" sz="28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550DB140-B757-47F5-AD09-65AF66B6F588}"/>
              </a:ext>
            </a:extLst>
          </p:cNvPr>
          <p:cNvSpPr txBox="1">
            <a:spLocks/>
          </p:cNvSpPr>
          <p:nvPr/>
        </p:nvSpPr>
        <p:spPr>
          <a:xfrm>
            <a:off x="-1" y="5288902"/>
            <a:ext cx="3291841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3200" dirty="0">
                <a:solidFill>
                  <a:schemeClr val="bg1"/>
                </a:solidFill>
                <a:latin typeface="Garamond" panose="02020404030301010803" pitchFamily="18" charset="0"/>
              </a:rPr>
              <a:t>Zadatak za učenike: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6D8BFA03-2221-4082-B158-B3328C66A09E}"/>
              </a:ext>
            </a:extLst>
          </p:cNvPr>
          <p:cNvSpPr txBox="1"/>
          <p:nvPr/>
        </p:nvSpPr>
        <p:spPr>
          <a:xfrm>
            <a:off x="7515367" y="3335286"/>
            <a:ext cx="4529797" cy="523220"/>
          </a:xfrm>
          <a:prstGeom prst="rect">
            <a:avLst/>
          </a:prstGeom>
          <a:solidFill>
            <a:srgbClr val="99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Garamond" panose="02020404030301010803" pitchFamily="18" charset="0"/>
              </a:rPr>
              <a:t>Život u miru. Ostavština.</a:t>
            </a:r>
            <a:endParaRPr lang="en-US" sz="28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524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7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tekst, osoba&#10;&#10;Opis je automatski generiran">
            <a:extLst>
              <a:ext uri="{FF2B5EF4-FFF2-40B4-BE49-F238E27FC236}">
                <a16:creationId xmlns:a16="http://schemas.microsoft.com/office/drawing/2014/main" id="{2B2546A5-547E-4AA0-B377-0B6EFA6A57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"/>
          <a:stretch/>
        </p:blipFill>
        <p:spPr>
          <a:xfrm>
            <a:off x="1794225" y="667066"/>
            <a:ext cx="10838307" cy="6265783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12744574-7E94-468C-AF76-CCACD55BF0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2" b="89974" l="3148" r="28917">
                        <a14:foregroundMark x1="10395" y1="10807" x2="20425" y2="11719"/>
                        <a14:foregroundMark x1="20425" y1="11719" x2="19034" y2="4167"/>
                        <a14:foregroundMark x1="19034" y1="4167" x2="15520" y2="1172"/>
                        <a14:foregroundMark x1="15520" y1="1172" x2="10029" y2="10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1" t="-659" r="67943" b="11059"/>
          <a:stretch/>
        </p:blipFill>
        <p:spPr>
          <a:xfrm>
            <a:off x="9531061" y="0"/>
            <a:ext cx="3204710" cy="5017223"/>
          </a:xfrm>
          <a:prstGeom prst="rect">
            <a:avLst/>
          </a:prstGeom>
        </p:spPr>
      </p:pic>
      <p:pic>
        <p:nvPicPr>
          <p:cNvPr id="5" name="Slika 4" descr="Slika na kojoj se prikazuje tekst, osoba, na otvorenom, stajanje&#10;&#10;Opis je automatski generiran">
            <a:extLst>
              <a:ext uri="{FF2B5EF4-FFF2-40B4-BE49-F238E27FC236}">
                <a16:creationId xmlns:a16="http://schemas.microsoft.com/office/drawing/2014/main" id="{A15B7149-0E10-45B6-B597-C56782E27E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9" t="13100" r="24973" b="16759"/>
          <a:stretch/>
        </p:blipFill>
        <p:spPr>
          <a:xfrm>
            <a:off x="201226" y="1154512"/>
            <a:ext cx="3573622" cy="239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E7D0001-0B9C-44E9-842A-80D7CCD18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26" y="3799958"/>
            <a:ext cx="3573622" cy="2434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98739522-1B4C-4921-A4AB-9F2AE4606020}"/>
              </a:ext>
            </a:extLst>
          </p:cNvPr>
          <p:cNvSpPr txBox="1"/>
          <p:nvPr/>
        </p:nvSpPr>
        <p:spPr>
          <a:xfrm>
            <a:off x="397114" y="238803"/>
            <a:ext cx="4529797" cy="523220"/>
          </a:xfrm>
          <a:prstGeom prst="rect">
            <a:avLst/>
          </a:prstGeom>
          <a:solidFill>
            <a:srgbClr val="99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Garamond" panose="02020404030301010803" pitchFamily="18" charset="0"/>
              </a:rPr>
              <a:t>Život u miru. Ostavština.</a:t>
            </a:r>
            <a:endParaRPr lang="en-US" sz="28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045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20BC029-A95F-4AFC-89FE-D9CFAFA1F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2531" y="196948"/>
            <a:ext cx="7826872" cy="599857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endParaRPr lang="hr-HR" sz="2500" dirty="0">
              <a:latin typeface="Garamond" panose="02020404030301010803" pitchFamily="18" charset="0"/>
            </a:endParaRPr>
          </a:p>
          <a:p>
            <a:pPr>
              <a:buFontTx/>
              <a:buChar char="-"/>
            </a:pPr>
            <a:r>
              <a:rPr lang="hr-HR" sz="2500" dirty="0">
                <a:latin typeface="Garamond" panose="02020404030301010803" pitchFamily="18" charset="0"/>
              </a:rPr>
              <a:t>p</a:t>
            </a:r>
            <a:r>
              <a:rPr lang="en-US" sz="2500" dirty="0" err="1">
                <a:latin typeface="Garamond" panose="02020404030301010803" pitchFamily="18" charset="0"/>
              </a:rPr>
              <a:t>rivu</a:t>
            </a:r>
            <a:r>
              <a:rPr lang="hr-HR" sz="2500" dirty="0" err="1">
                <a:latin typeface="Garamond" panose="02020404030301010803" pitchFamily="18" charset="0"/>
              </a:rPr>
              <a:t>ći</a:t>
            </a:r>
            <a:r>
              <a:rPr lang="en-US" sz="2500" dirty="0">
                <a:latin typeface="Garamond" panose="02020404030301010803" pitchFamily="18" charset="0"/>
              </a:rPr>
              <a:t> p</a:t>
            </a:r>
            <a:r>
              <a:rPr lang="hr-HR" sz="2500" dirty="0" err="1">
                <a:latin typeface="Garamond" panose="02020404030301010803" pitchFamily="18" charset="0"/>
              </a:rPr>
              <a:t>ažnju</a:t>
            </a:r>
            <a:r>
              <a:rPr lang="hr-HR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učenika</a:t>
            </a:r>
            <a:r>
              <a:rPr lang="en-US" sz="2500" dirty="0">
                <a:latin typeface="Garamond" panose="02020404030301010803" pitchFamily="18" charset="0"/>
              </a:rPr>
              <a:t>, </a:t>
            </a:r>
            <a:r>
              <a:rPr lang="en-US" sz="2500" dirty="0" err="1">
                <a:latin typeface="Garamond" panose="02020404030301010803" pitchFamily="18" charset="0"/>
              </a:rPr>
              <a:t>potakn</a:t>
            </a:r>
            <a:r>
              <a:rPr lang="hr-HR" sz="2500" dirty="0" err="1">
                <a:latin typeface="Garamond" panose="02020404030301010803" pitchFamily="18" charset="0"/>
              </a:rPr>
              <a:t>uti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znatiželju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i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hr-HR" sz="2500" dirty="0">
                <a:latin typeface="Garamond" panose="02020404030301010803" pitchFamily="18" charset="0"/>
              </a:rPr>
              <a:t>dodati v</a:t>
            </a:r>
            <a:r>
              <a:rPr lang="en-US" sz="2500" dirty="0" err="1">
                <a:latin typeface="Garamond" panose="02020404030301010803" pitchFamily="18" charset="0"/>
              </a:rPr>
              <a:t>rijednost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sadržaju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predmeta</a:t>
            </a:r>
            <a:endParaRPr lang="hr-HR" sz="2500" dirty="0">
              <a:latin typeface="Garamond" panose="02020404030301010803" pitchFamily="18" charset="0"/>
            </a:endParaRPr>
          </a:p>
          <a:p>
            <a:pPr>
              <a:buFontTx/>
              <a:buChar char="-"/>
            </a:pPr>
            <a:r>
              <a:rPr lang="hr-HR" sz="2500" dirty="0">
                <a:latin typeface="Garamond" panose="02020404030301010803" pitchFamily="18" charset="0"/>
              </a:rPr>
              <a:t>prikazati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hr-HR" sz="2500" dirty="0">
                <a:latin typeface="Garamond" panose="02020404030301010803" pitchFamily="18" charset="0"/>
              </a:rPr>
              <a:t>različite primjere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hr-HR" sz="2500" dirty="0">
                <a:latin typeface="Garamond" panose="02020404030301010803" pitchFamily="18" charset="0"/>
              </a:rPr>
              <a:t>(događaje, osobne priče) koji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pomažu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hr-HR" sz="2500" dirty="0">
                <a:latin typeface="Garamond" panose="02020404030301010803" pitchFamily="18" charset="0"/>
              </a:rPr>
              <a:t>učenicima</a:t>
            </a:r>
            <a:r>
              <a:rPr lang="en-US" sz="2500" dirty="0">
                <a:latin typeface="Garamond" panose="02020404030301010803" pitchFamily="18" charset="0"/>
              </a:rPr>
              <a:t> da </a:t>
            </a:r>
            <a:r>
              <a:rPr lang="hr-HR" sz="2500" dirty="0">
                <a:latin typeface="Garamond" panose="02020404030301010803" pitchFamily="18" charset="0"/>
              </a:rPr>
              <a:t>samostalno nastave istraživati </a:t>
            </a:r>
            <a:r>
              <a:rPr lang="en-US" sz="2500" dirty="0" err="1">
                <a:latin typeface="Garamond" panose="02020404030301010803" pitchFamily="18" charset="0"/>
              </a:rPr>
              <a:t>poput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i="1" dirty="0" err="1">
                <a:latin typeface="Garamond" panose="02020404030301010803" pitchFamily="18" charset="0"/>
              </a:rPr>
              <a:t>stručnjaka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endParaRPr lang="hr-HR" sz="2500" dirty="0">
              <a:latin typeface="Garamond" panose="02020404030301010803" pitchFamily="18" charset="0"/>
            </a:endParaRPr>
          </a:p>
          <a:p>
            <a:pPr>
              <a:buFontTx/>
              <a:buChar char="-"/>
            </a:pPr>
            <a:r>
              <a:rPr lang="hr-HR" sz="2500" dirty="0">
                <a:latin typeface="Garamond" panose="02020404030301010803" pitchFamily="18" charset="0"/>
              </a:rPr>
              <a:t>p</a:t>
            </a:r>
            <a:r>
              <a:rPr lang="en-US" sz="2500" dirty="0" err="1">
                <a:latin typeface="Garamond" panose="02020404030301010803" pitchFamily="18" charset="0"/>
              </a:rPr>
              <a:t>otakn</a:t>
            </a:r>
            <a:r>
              <a:rPr lang="hr-HR" sz="2500" dirty="0" err="1">
                <a:latin typeface="Garamond" panose="02020404030301010803" pitchFamily="18" charset="0"/>
              </a:rPr>
              <a:t>uti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hr-HR" sz="2500" dirty="0">
                <a:latin typeface="Garamond" panose="02020404030301010803" pitchFamily="18" charset="0"/>
              </a:rPr>
              <a:t>fokusiranu </a:t>
            </a:r>
            <a:r>
              <a:rPr lang="en-US" sz="2500" dirty="0" err="1">
                <a:latin typeface="Garamond" panose="02020404030301010803" pitchFamily="18" charset="0"/>
              </a:rPr>
              <a:t>raspravu</a:t>
            </a:r>
            <a:r>
              <a:rPr lang="hr-HR" sz="2500" dirty="0">
                <a:latin typeface="Garamond" panose="02020404030301010803" pitchFamily="18" charset="0"/>
              </a:rPr>
              <a:t>, uz našu </a:t>
            </a:r>
            <a:r>
              <a:rPr lang="hr-HR" sz="2500" dirty="0" err="1">
                <a:latin typeface="Garamond" panose="02020404030301010803" pitchFamily="18" charset="0"/>
              </a:rPr>
              <a:t>moderaciju</a:t>
            </a:r>
            <a:endParaRPr lang="hr-HR" sz="2500" dirty="0">
              <a:latin typeface="Garamond" panose="02020404030301010803" pitchFamily="18" charset="0"/>
            </a:endParaRPr>
          </a:p>
          <a:p>
            <a:pPr>
              <a:buFontTx/>
              <a:buChar char="-"/>
            </a:pPr>
            <a:r>
              <a:rPr lang="hr-HR" sz="2500" dirty="0">
                <a:latin typeface="Garamond" panose="02020404030301010803" pitchFamily="18" charset="0"/>
              </a:rPr>
              <a:t>biti </a:t>
            </a:r>
            <a:r>
              <a:rPr lang="en-US" sz="2500" dirty="0" err="1">
                <a:latin typeface="Garamond" panose="02020404030301010803" pitchFamily="18" charset="0"/>
              </a:rPr>
              <a:t>izvor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kojem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hr-HR" sz="2500" dirty="0">
                <a:latin typeface="Garamond" panose="02020404030301010803" pitchFamily="18" charset="0"/>
              </a:rPr>
              <a:t>učenici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mogu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pristupiti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hr-HR" sz="2500" dirty="0">
                <a:latin typeface="Garamond" panose="02020404030301010803" pitchFamily="18" charset="0"/>
              </a:rPr>
              <a:t>i kod kuće, putem platforme ili web stranice, </a:t>
            </a:r>
            <a:r>
              <a:rPr lang="en-US" sz="2500" dirty="0">
                <a:latin typeface="Garamond" panose="02020404030301010803" pitchFamily="18" charset="0"/>
              </a:rPr>
              <a:t>od </a:t>
            </a:r>
            <a:r>
              <a:rPr lang="en-US" sz="2500" dirty="0" err="1">
                <a:latin typeface="Garamond" panose="02020404030301010803" pitchFamily="18" charset="0"/>
              </a:rPr>
              <a:t>prvog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hr-HR" sz="2500" dirty="0">
                <a:latin typeface="Garamond" panose="02020404030301010803" pitchFamily="18" charset="0"/>
              </a:rPr>
              <a:t>prikazivanja na nastavi</a:t>
            </a:r>
            <a:r>
              <a:rPr lang="en-US" sz="2500" dirty="0">
                <a:latin typeface="Garamond" panose="02020404030301010803" pitchFamily="18" charset="0"/>
              </a:rPr>
              <a:t> do </a:t>
            </a:r>
            <a:r>
              <a:rPr lang="hr-HR" sz="2500" dirty="0">
                <a:latin typeface="Garamond" panose="02020404030301010803" pitchFamily="18" charset="0"/>
              </a:rPr>
              <a:t>potrebe za dodatnim </a:t>
            </a:r>
            <a:r>
              <a:rPr lang="en-US" sz="2500" dirty="0" err="1">
                <a:latin typeface="Garamond" panose="02020404030301010803" pitchFamily="18" charset="0"/>
              </a:rPr>
              <a:t>pregleda</a:t>
            </a:r>
            <a:r>
              <a:rPr lang="hr-HR" sz="2500" dirty="0" err="1">
                <a:latin typeface="Garamond" panose="02020404030301010803" pitchFamily="18" charset="0"/>
              </a:rPr>
              <a:t>vanjem</a:t>
            </a:r>
            <a:r>
              <a:rPr lang="hr-HR" sz="2500" dirty="0">
                <a:latin typeface="Garamond" panose="02020404030301010803" pitchFamily="18" charset="0"/>
              </a:rPr>
              <a:t> i korištenjem</a:t>
            </a:r>
          </a:p>
          <a:p>
            <a:pPr>
              <a:buFontTx/>
              <a:buChar char="-"/>
            </a:pPr>
            <a:r>
              <a:rPr lang="hr-HR" sz="2500" dirty="0">
                <a:latin typeface="Garamond" panose="02020404030301010803" pitchFamily="18" charset="0"/>
              </a:rPr>
              <a:t>z</a:t>
            </a:r>
            <a:r>
              <a:rPr lang="en-US" sz="2500" dirty="0">
                <a:latin typeface="Garamond" panose="02020404030301010803" pitchFamily="18" charset="0"/>
              </a:rPr>
              <a:t>a </a:t>
            </a:r>
            <a:r>
              <a:rPr lang="en-US" sz="2500" dirty="0" err="1">
                <a:latin typeface="Garamond" panose="02020404030301010803" pitchFamily="18" charset="0"/>
              </a:rPr>
              <a:t>određene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teme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i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koncepte</a:t>
            </a:r>
            <a:r>
              <a:rPr lang="en-US" sz="2500" dirty="0">
                <a:latin typeface="Garamond" panose="02020404030301010803" pitchFamily="18" charset="0"/>
              </a:rPr>
              <a:t> video </a:t>
            </a:r>
            <a:r>
              <a:rPr lang="en-US" sz="2500" dirty="0" err="1">
                <a:latin typeface="Garamond" panose="02020404030301010803" pitchFamily="18" charset="0"/>
              </a:rPr>
              <a:t>može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pomoći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hr-HR" sz="2500" dirty="0">
                <a:latin typeface="Garamond" panose="02020404030301010803" pitchFamily="18" charset="0"/>
              </a:rPr>
              <a:t>učenicima bez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prethodno</a:t>
            </a:r>
            <a:r>
              <a:rPr lang="hr-HR" sz="2500" dirty="0">
                <a:latin typeface="Garamond" panose="02020404030301010803" pitchFamily="18" charset="0"/>
              </a:rPr>
              <a:t>g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znanj</a:t>
            </a:r>
            <a:r>
              <a:rPr lang="hr-HR" sz="2500" dirty="0">
                <a:latin typeface="Garamond" panose="02020404030301010803" pitchFamily="18" charset="0"/>
              </a:rPr>
              <a:t>a</a:t>
            </a:r>
            <a:r>
              <a:rPr lang="en-US" sz="2500" dirty="0">
                <a:latin typeface="Garamond" panose="02020404030301010803" pitchFamily="18" charset="0"/>
              </a:rPr>
              <a:t> da </a:t>
            </a:r>
            <a:r>
              <a:rPr lang="en-US" sz="2500" dirty="0" err="1">
                <a:latin typeface="Garamond" panose="02020404030301010803" pitchFamily="18" charset="0"/>
              </a:rPr>
              <a:t>lakše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procesiraju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hr-HR" sz="2500" dirty="0">
                <a:latin typeface="Garamond" panose="02020404030301010803" pitchFamily="18" charset="0"/>
              </a:rPr>
              <a:t>temu </a:t>
            </a:r>
          </a:p>
          <a:p>
            <a:pPr>
              <a:buFontTx/>
              <a:buChar char="-"/>
            </a:pPr>
            <a:r>
              <a:rPr lang="hr-HR" sz="2500" dirty="0">
                <a:latin typeface="Garamond" panose="02020404030301010803" pitchFamily="18" charset="0"/>
              </a:rPr>
              <a:t>može dati više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perspektiva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hr-HR" sz="2500" dirty="0">
                <a:latin typeface="Garamond" panose="02020404030301010803" pitchFamily="18" charset="0"/>
              </a:rPr>
              <a:t>a ne samo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jedno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gledište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endParaRPr lang="hr-HR" sz="2500" dirty="0">
              <a:latin typeface="Garamond" panose="02020404030301010803" pitchFamily="18" charset="0"/>
            </a:endParaRPr>
          </a:p>
          <a:p>
            <a:pPr>
              <a:buFontTx/>
              <a:buChar char="-"/>
            </a:pPr>
            <a:r>
              <a:rPr lang="hr-HR" sz="2500" dirty="0">
                <a:latin typeface="Garamond" panose="02020404030301010803" pitchFamily="18" charset="0"/>
              </a:rPr>
              <a:t>k</a:t>
            </a:r>
            <a:r>
              <a:rPr lang="en-US" sz="2500" dirty="0" err="1">
                <a:latin typeface="Garamond" panose="02020404030301010803" pitchFamily="18" charset="0"/>
              </a:rPr>
              <a:t>oristi</a:t>
            </a:r>
            <a:r>
              <a:rPr lang="hr-HR" sz="2500" dirty="0">
                <a:latin typeface="Garamond" panose="02020404030301010803" pitchFamily="18" charset="0"/>
              </a:rPr>
              <a:t>ti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kao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alternativa</a:t>
            </a:r>
            <a:r>
              <a:rPr lang="hr-HR" sz="2500" dirty="0">
                <a:latin typeface="Garamond" panose="02020404030301010803" pitchFamily="18" charset="0"/>
              </a:rPr>
              <a:t> ili dopuna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predavanj</a:t>
            </a:r>
            <a:r>
              <a:rPr lang="hr-HR" sz="2500" dirty="0">
                <a:latin typeface="Garamond" panose="02020404030301010803" pitchFamily="18" charset="0"/>
              </a:rPr>
              <a:t>a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uživo</a:t>
            </a:r>
            <a:r>
              <a:rPr lang="en-US" sz="2500" dirty="0">
                <a:latin typeface="Garamond" panose="02020404030301010803" pitchFamily="18" charset="0"/>
              </a:rPr>
              <a:t> u </a:t>
            </a:r>
            <a:r>
              <a:rPr lang="en-US" sz="2500" dirty="0" err="1">
                <a:latin typeface="Garamond" panose="02020404030301010803" pitchFamily="18" charset="0"/>
              </a:rPr>
              <a:t>razredu</a:t>
            </a:r>
            <a:endParaRPr lang="hr-HR" sz="2500" dirty="0">
              <a:latin typeface="Garamond" panose="02020404030301010803" pitchFamily="18" charset="0"/>
            </a:endParaRPr>
          </a:p>
          <a:p>
            <a:pPr>
              <a:buFontTx/>
              <a:buChar char="-"/>
            </a:pPr>
            <a:r>
              <a:rPr lang="hr-HR" sz="2500" dirty="0">
                <a:latin typeface="Garamond" panose="02020404030301010803" pitchFamily="18" charset="0"/>
              </a:rPr>
              <a:t>omogućiti učitelju/nastavniku da </a:t>
            </a:r>
            <a:r>
              <a:rPr lang="en-US" sz="2500" dirty="0" err="1">
                <a:latin typeface="Garamond" panose="02020404030301010803" pitchFamily="18" charset="0"/>
              </a:rPr>
              <a:t>bude</a:t>
            </a:r>
            <a:r>
              <a:rPr lang="en-US" sz="2500" dirty="0">
                <a:latin typeface="Garamond" panose="02020404030301010803" pitchFamily="18" charset="0"/>
              </a:rPr>
              <a:t> „</a:t>
            </a:r>
            <a:r>
              <a:rPr lang="hr-HR" sz="2500" dirty="0">
                <a:latin typeface="Garamond" panose="02020404030301010803" pitchFamily="18" charset="0"/>
              </a:rPr>
              <a:t>pomoć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sa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strane</a:t>
            </a:r>
            <a:r>
              <a:rPr lang="en-US" sz="2500" dirty="0">
                <a:latin typeface="Garamond" panose="02020404030301010803" pitchFamily="18" charset="0"/>
              </a:rPr>
              <a:t>“ u </a:t>
            </a:r>
            <a:r>
              <a:rPr lang="en-US" sz="2500" dirty="0" err="1">
                <a:latin typeface="Garamond" panose="02020404030301010803" pitchFamily="18" charset="0"/>
              </a:rPr>
              <a:t>okruženju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aktivnog</a:t>
            </a:r>
            <a:r>
              <a:rPr lang="en-US" sz="2500" dirty="0">
                <a:latin typeface="Garamond" panose="02020404030301010803" pitchFamily="18" charset="0"/>
              </a:rPr>
              <a:t> </a:t>
            </a:r>
            <a:r>
              <a:rPr lang="en-US" sz="2500" dirty="0" err="1">
                <a:latin typeface="Garamond" panose="02020404030301010803" pitchFamily="18" charset="0"/>
              </a:rPr>
              <a:t>učenja</a:t>
            </a:r>
            <a:endParaRPr lang="hr-HR" sz="2500" dirty="0">
              <a:latin typeface="Garamond" panose="02020404030301010803" pitchFamily="18" charset="0"/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A5031665-0752-43CA-87FC-78282884D2BA}"/>
              </a:ext>
            </a:extLst>
          </p:cNvPr>
          <p:cNvSpPr txBox="1"/>
          <p:nvPr/>
        </p:nvSpPr>
        <p:spPr>
          <a:xfrm>
            <a:off x="464235" y="1679303"/>
            <a:ext cx="2717722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Učinkovito </a:t>
            </a:r>
            <a:r>
              <a:rPr lang="hr-HR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pripremljen</a:t>
            </a:r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video</a:t>
            </a:r>
            <a:r>
              <a:rPr lang="hr-HR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materijal</a:t>
            </a:r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može</a:t>
            </a:r>
            <a:r>
              <a:rPr lang="hr-HR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4871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6DA3BE-A55B-4A7B-9209-1BF3FC735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445" y="1056454"/>
            <a:ext cx="3258627" cy="799882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hr-HR" sz="3200" i="1" dirty="0">
                <a:latin typeface="Garamond" panose="02020404030301010803" pitchFamily="18" charset="0"/>
              </a:rPr>
              <a:t>Tko to tamo snima? </a:t>
            </a:r>
            <a:br>
              <a:rPr lang="hr-HR" sz="3200" dirty="0">
                <a:latin typeface="Garamond" panose="02020404030301010803" pitchFamily="18" charset="0"/>
              </a:rPr>
            </a:br>
            <a:r>
              <a:rPr lang="hr-HR" sz="3200" dirty="0">
                <a:latin typeface="Garamond" panose="02020404030301010803" pitchFamily="18" charset="0"/>
              </a:rPr>
              <a:t>izložba HPM</a:t>
            </a:r>
            <a:br>
              <a:rPr lang="hr-HR" sz="3200" dirty="0">
                <a:latin typeface="Garamond" panose="02020404030301010803" pitchFamily="18" charset="0"/>
              </a:rPr>
            </a:br>
            <a:endParaRPr lang="en-US" sz="3200" dirty="0">
              <a:latin typeface="Garamond" panose="02020404030301010803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F6A29F0-817E-41EA-9E8B-4B2BA60BF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378" y="-41712"/>
            <a:ext cx="6103422" cy="2414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Garamond" panose="02020404030301010803" pitchFamily="18" charset="0"/>
                <a:hlinkClick r:id="rId2"/>
              </a:rPr>
              <a:t>https://www.hismus.hr/hr/izlozbe/arhiva-izlozbi/tko-tamo-snima/likovni-postav/</a:t>
            </a:r>
            <a:endParaRPr lang="hr-HR" sz="2000" dirty="0">
              <a:latin typeface="Garamond" panose="02020404030301010803" pitchFamily="18" charset="0"/>
            </a:endParaRPr>
          </a:p>
          <a:p>
            <a:endParaRPr lang="en-US" sz="2000" dirty="0">
              <a:latin typeface="Garamond" panose="02020404030301010803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61316BE-F7AE-4D12-AA48-3C476FCA8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065" y="678330"/>
            <a:ext cx="2742051" cy="287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lvira Kohn:  Izbjeglice, Topusko, 1944.">
            <a:extLst>
              <a:ext uri="{FF2B5EF4-FFF2-40B4-BE49-F238E27FC236}">
                <a16:creationId xmlns:a16="http://schemas.microsoft.com/office/drawing/2014/main" id="{D477AB2A-7F7C-4E91-93CF-574028B80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262" y="657848"/>
            <a:ext cx="3250011" cy="4524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84C2A386-E7F8-4525-A4E0-B36DA6CAFC19}"/>
              </a:ext>
            </a:extLst>
          </p:cNvPr>
          <p:cNvSpPr txBox="1"/>
          <p:nvPr/>
        </p:nvSpPr>
        <p:spPr>
          <a:xfrm>
            <a:off x="9129379" y="5374243"/>
            <a:ext cx="34723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i="0" dirty="0">
                <a:solidFill>
                  <a:srgbClr val="0070C0"/>
                </a:solidFill>
                <a:effectLst/>
                <a:latin typeface="Garamond" panose="02020404030301010803" pitchFamily="18" charset="0"/>
              </a:rPr>
              <a:t>Elvira </a:t>
            </a:r>
            <a:r>
              <a:rPr lang="hr-HR" sz="2000" i="0" dirty="0" err="1">
                <a:solidFill>
                  <a:srgbClr val="0070C0"/>
                </a:solidFill>
                <a:effectLst/>
                <a:latin typeface="Garamond" panose="02020404030301010803" pitchFamily="18" charset="0"/>
              </a:rPr>
              <a:t>Kohn</a:t>
            </a:r>
            <a:r>
              <a:rPr lang="hr-HR" sz="2000" i="0" dirty="0">
                <a:solidFill>
                  <a:srgbClr val="0070C0"/>
                </a:solidFill>
                <a:effectLst/>
                <a:latin typeface="Garamond" panose="02020404030301010803" pitchFamily="18" charset="0"/>
              </a:rPr>
              <a:t>: </a:t>
            </a:r>
          </a:p>
          <a:p>
            <a:r>
              <a:rPr lang="hr-HR" sz="2000" i="0" dirty="0">
                <a:solidFill>
                  <a:srgbClr val="0070C0"/>
                </a:solidFill>
                <a:effectLst/>
                <a:latin typeface="Garamond" panose="02020404030301010803" pitchFamily="18" charset="0"/>
              </a:rPr>
              <a:t>Izbjeglice, Topusko, </a:t>
            </a:r>
          </a:p>
          <a:p>
            <a:r>
              <a:rPr lang="hr-HR" sz="2000" i="0" dirty="0">
                <a:solidFill>
                  <a:srgbClr val="0070C0"/>
                </a:solidFill>
                <a:effectLst/>
                <a:latin typeface="Garamond" panose="02020404030301010803" pitchFamily="18" charset="0"/>
              </a:rPr>
              <a:t>1944.</a:t>
            </a:r>
            <a:endParaRPr lang="en-US" sz="20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  <p:pic>
        <p:nvPicPr>
          <p:cNvPr id="9" name="Slika 8" descr="Slika na kojoj se prikazuje tekst&#10;&#10;Opis je automatski generiran">
            <a:extLst>
              <a:ext uri="{FF2B5EF4-FFF2-40B4-BE49-F238E27FC236}">
                <a16:creationId xmlns:a16="http://schemas.microsoft.com/office/drawing/2014/main" id="{4DB724E2-6514-4E73-B6B3-90CC90C0CD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72" b="89974" l="3148" r="28917">
                        <a14:foregroundMark x1="10395" y1="10807" x2="20425" y2="11719"/>
                        <a14:foregroundMark x1="20425" y1="11719" x2="19034" y2="4167"/>
                        <a14:foregroundMark x1="19034" y1="4167" x2="15520" y2="1172"/>
                        <a14:foregroundMark x1="15520" y1="1172" x2="10029" y2="10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1" t="-659" r="67943" b="11059"/>
          <a:stretch/>
        </p:blipFill>
        <p:spPr>
          <a:xfrm>
            <a:off x="5496735" y="1656111"/>
            <a:ext cx="3204710" cy="501722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6290EF2-B51D-43C7-AC98-5D5B42C33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42" y="1942488"/>
            <a:ext cx="3258627" cy="4648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ica 10">
            <a:extLst>
              <a:ext uri="{FF2B5EF4-FFF2-40B4-BE49-F238E27FC236}">
                <a16:creationId xmlns:a16="http://schemas.microsoft.com/office/drawing/2014/main" id="{8AF1B6C9-CE08-4FE2-8F2F-7CEB9FA49D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108889"/>
              </p:ext>
            </p:extLst>
          </p:nvPr>
        </p:nvGraphicFramePr>
        <p:xfrm>
          <a:off x="2334058" y="3771900"/>
          <a:ext cx="2355115" cy="2819565"/>
        </p:xfrm>
        <a:graphic>
          <a:graphicData uri="http://schemas.openxmlformats.org/drawingml/2006/table">
            <a:tbl>
              <a:tblPr/>
              <a:tblGrid>
                <a:gridCol w="2355115">
                  <a:extLst>
                    <a:ext uri="{9D8B030D-6E8A-4147-A177-3AD203B41FA5}">
                      <a16:colId xmlns:a16="http://schemas.microsoft.com/office/drawing/2014/main" val="316440066"/>
                    </a:ext>
                  </a:extLst>
                </a:gridCol>
              </a:tblGrid>
              <a:tr h="2819565">
                <a:tc>
                  <a:txBody>
                    <a:bodyPr/>
                    <a:lstStyle/>
                    <a:p>
                      <a:pPr algn="l" fontAlgn="base"/>
                      <a:endParaRPr lang="hr-HR" sz="2000" b="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 algn="l" fontAlgn="base"/>
                      <a:r>
                        <a:rPr lang="hr-HR" sz="2000" b="1" dirty="0">
                          <a:effectLst/>
                          <a:latin typeface="Garamond" panose="02020404030301010803" pitchFamily="18" charset="0"/>
                        </a:rPr>
                        <a:t>Autorice</a:t>
                      </a:r>
                      <a:r>
                        <a:rPr lang="hr-HR" sz="2000" b="0" dirty="0">
                          <a:effectLst/>
                          <a:latin typeface="Garamond" panose="02020404030301010803" pitchFamily="18" charset="0"/>
                        </a:rPr>
                        <a:t>: Branka Hlevnjak i </a:t>
                      </a:r>
                      <a:r>
                        <a:rPr lang="hr-HR" sz="2000" b="0" dirty="0" err="1">
                          <a:effectLst/>
                          <a:latin typeface="Garamond" panose="02020404030301010803" pitchFamily="18" charset="0"/>
                        </a:rPr>
                        <a:t>Rhea</a:t>
                      </a:r>
                      <a:r>
                        <a:rPr lang="hr-HR" sz="2000" b="0" dirty="0"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lang="hr-HR" sz="2000" b="0" dirty="0" err="1">
                          <a:effectLst/>
                          <a:latin typeface="Garamond" panose="02020404030301010803" pitchFamily="18" charset="0"/>
                        </a:rPr>
                        <a:t>Ivanuš</a:t>
                      </a:r>
                      <a:br>
                        <a:rPr lang="hr-HR" sz="2000" b="0" dirty="0">
                          <a:effectLst/>
                          <a:latin typeface="Garamond" panose="02020404030301010803" pitchFamily="18" charset="0"/>
                        </a:rPr>
                      </a:br>
                      <a:endParaRPr lang="hr-HR" sz="2000" b="0" dirty="0">
                        <a:effectLst/>
                        <a:latin typeface="Garamond" panose="02020404030301010803" pitchFamily="18" charset="0"/>
                      </a:endParaRPr>
                    </a:p>
                    <a:p>
                      <a:pPr algn="l" fontAlgn="base"/>
                      <a:r>
                        <a:rPr lang="hr-HR" sz="2000" b="1" dirty="0">
                          <a:effectLst/>
                          <a:latin typeface="Garamond" panose="02020404030301010803" pitchFamily="18" charset="0"/>
                        </a:rPr>
                        <a:t>Hrvatska antiratna fotografija.</a:t>
                      </a:r>
                    </a:p>
                    <a:p>
                      <a:pPr algn="l" fontAlgn="base"/>
                      <a:br>
                        <a:rPr lang="hr-HR" sz="2000" b="0" dirty="0">
                          <a:effectLst/>
                          <a:latin typeface="Garamond" panose="02020404030301010803" pitchFamily="18" charset="0"/>
                        </a:rPr>
                      </a:br>
                      <a:r>
                        <a:rPr lang="hr-HR" sz="2000" b="0" dirty="0">
                          <a:effectLst/>
                          <a:latin typeface="Garamond" panose="02020404030301010803" pitchFamily="18" charset="0"/>
                        </a:rPr>
                        <a:t>Zagreb,</a:t>
                      </a:r>
                      <a:br>
                        <a:rPr lang="hr-HR" sz="2000" b="0" dirty="0">
                          <a:effectLst/>
                          <a:latin typeface="Garamond" panose="02020404030301010803" pitchFamily="18" charset="0"/>
                        </a:rPr>
                      </a:br>
                      <a:r>
                        <a:rPr lang="hr-HR" sz="2000" b="0" dirty="0">
                          <a:effectLst/>
                          <a:latin typeface="Garamond" panose="02020404030301010803" pitchFamily="18" charset="0"/>
                        </a:rPr>
                        <a:t>2008.</a:t>
                      </a:r>
                    </a:p>
                  </a:txBody>
                  <a:tcPr marL="19050" marR="19050" marT="19050" marB="19050" anchor="ctr">
                    <a:lnL w="12700" cap="flat" cmpd="sng" algn="ctr">
                      <a:solidFill>
                        <a:srgbClr val="FFFA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A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A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AF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946264"/>
                  </a:ext>
                </a:extLst>
              </a:tr>
            </a:tbl>
          </a:graphicData>
        </a:graphic>
      </p:graphicFrame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6D765A54-C835-4CBA-BCD9-07271E4480C4}"/>
              </a:ext>
            </a:extLst>
          </p:cNvPr>
          <p:cNvSpPr txBox="1">
            <a:spLocks/>
          </p:cNvSpPr>
          <p:nvPr/>
        </p:nvSpPr>
        <p:spPr>
          <a:xfrm>
            <a:off x="142727" y="124862"/>
            <a:ext cx="5016836" cy="5329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hr-HR" sz="3200" dirty="0">
                <a:solidFill>
                  <a:schemeClr val="bg1"/>
                </a:solidFill>
                <a:latin typeface="Garamond" panose="02020404030301010803" pitchFamily="18" charset="0"/>
              </a:rPr>
              <a:t>Zadatak za učenike: istraži!</a:t>
            </a:r>
            <a:r>
              <a:rPr lang="hr-HR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endParaRPr lang="hr-HR" sz="32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hr-HR" sz="32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hr-HR" sz="3200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3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4C1B6F0D-65EB-4D17-9043-C984DFCD91E5}"/>
              </a:ext>
            </a:extLst>
          </p:cNvPr>
          <p:cNvSpPr txBox="1">
            <a:spLocks/>
          </p:cNvSpPr>
          <p:nvPr/>
        </p:nvSpPr>
        <p:spPr>
          <a:xfrm>
            <a:off x="281934" y="2946370"/>
            <a:ext cx="3450371" cy="374768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b="1" dirty="0">
                <a:solidFill>
                  <a:schemeClr val="bg1"/>
                </a:solidFill>
                <a:latin typeface="Garamond" panose="02020404030301010803" pitchFamily="18" charset="0"/>
              </a:rPr>
              <a:t>Razmisli- poveži se- podijeli s drugima</a:t>
            </a:r>
          </a:p>
          <a:p>
            <a:pPr marL="0" indent="0" algn="ctr">
              <a:buNone/>
            </a:pPr>
            <a:r>
              <a:rPr lang="hr-HR" i="1" dirty="0" err="1">
                <a:solidFill>
                  <a:schemeClr val="bg1"/>
                </a:solidFill>
                <a:latin typeface="Garamond" panose="02020404030301010803" pitchFamily="18" charset="0"/>
              </a:rPr>
              <a:t>think-pair-share</a:t>
            </a:r>
            <a:r>
              <a:rPr lang="hr-HR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dirty="0">
                <a:solidFill>
                  <a:schemeClr val="bg1"/>
                </a:solidFill>
                <a:latin typeface="Garamond" panose="02020404030301010803" pitchFamily="18" charset="0"/>
              </a:rPr>
              <a:t>postavljeno pitanje učenicima mora biti dovoljno zahtjevno da imaju koristi od savjetovanja sa svojim vršnjacima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hr-HR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433C8C-5504-46A8-8D7D-42ADC36E127D}"/>
              </a:ext>
            </a:extLst>
          </p:cNvPr>
          <p:cNvSpPr txBox="1">
            <a:spLocks/>
          </p:cNvSpPr>
          <p:nvPr/>
        </p:nvSpPr>
        <p:spPr>
          <a:xfrm>
            <a:off x="8074053" y="3293740"/>
            <a:ext cx="4128955" cy="32162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b="1" dirty="0">
                <a:solidFill>
                  <a:schemeClr val="bg1"/>
                </a:solidFill>
                <a:latin typeface="Garamond" panose="02020404030301010803" pitchFamily="18" charset="0"/>
              </a:rPr>
              <a:t>Učionica „slagalica” - </a:t>
            </a:r>
            <a:r>
              <a:rPr lang="hr-HR" b="1" dirty="0" err="1">
                <a:solidFill>
                  <a:schemeClr val="bg1"/>
                </a:solidFill>
                <a:latin typeface="Garamond" panose="02020404030301010803" pitchFamily="18" charset="0"/>
              </a:rPr>
              <a:t>jigsaw</a:t>
            </a:r>
            <a:r>
              <a:rPr lang="hr-HR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hr-HR" b="1" dirty="0" err="1">
                <a:solidFill>
                  <a:schemeClr val="bg1"/>
                </a:solidFill>
                <a:latin typeface="Garamond" panose="02020404030301010803" pitchFamily="18" charset="0"/>
              </a:rPr>
              <a:t>classroom</a:t>
            </a:r>
            <a:r>
              <a:rPr lang="hr-HR" dirty="0">
                <a:solidFill>
                  <a:schemeClr val="bg1"/>
                </a:solidFill>
                <a:latin typeface="Garamond" panose="02020404030301010803" pitchFamily="18" charset="0"/>
              </a:rPr>
              <a:t> 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dirty="0">
                <a:solidFill>
                  <a:schemeClr val="bg1"/>
                </a:solidFill>
                <a:latin typeface="Garamond" panose="02020404030301010803" pitchFamily="18" charset="0"/>
              </a:rPr>
              <a:t>rad u grupama, više podtema- svaki član ima zadatak (podtemu), privremeno se regrupiraju i onda vrate svojim početnim skupinama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F437B1DE-9868-4154-A8B2-AE357E0F4BA7}"/>
              </a:ext>
            </a:extLst>
          </p:cNvPr>
          <p:cNvSpPr txBox="1">
            <a:spLocks/>
          </p:cNvSpPr>
          <p:nvPr/>
        </p:nvSpPr>
        <p:spPr>
          <a:xfrm>
            <a:off x="290052" y="172614"/>
            <a:ext cx="3450371" cy="257983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>
                <a:solidFill>
                  <a:schemeClr val="bg1"/>
                </a:solidFill>
                <a:latin typeface="Garamond" panose="02020404030301010803" pitchFamily="18" charset="0"/>
              </a:rPr>
              <a:t>Tehnike aktivnog učenja: </a:t>
            </a:r>
            <a:r>
              <a:rPr lang="hr-HR" dirty="0">
                <a:solidFill>
                  <a:schemeClr val="bg1"/>
                </a:solidFill>
                <a:latin typeface="Garamond" panose="02020404030301010803" pitchFamily="18" charset="0"/>
              </a:rPr>
              <a:t>od lake i brze pripreme/kratko vrijeme aktivnosti do visoke pripreme/dulje vrijeme aktivnosti.</a:t>
            </a:r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6B46F1C7-2D1A-4615-921B-8E1C26973D2A}"/>
              </a:ext>
            </a:extLst>
          </p:cNvPr>
          <p:cNvSpPr txBox="1">
            <a:spLocks/>
          </p:cNvSpPr>
          <p:nvPr/>
        </p:nvSpPr>
        <p:spPr>
          <a:xfrm>
            <a:off x="4824266" y="152531"/>
            <a:ext cx="3450371" cy="182863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2600" b="1" dirty="0">
                <a:solidFill>
                  <a:schemeClr val="bg1"/>
                </a:solidFill>
                <a:latin typeface="Garamond" panose="02020404030301010803" pitchFamily="18" charset="0"/>
              </a:rPr>
              <a:t>Brainstorming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sz="2600" dirty="0">
                <a:solidFill>
                  <a:schemeClr val="bg1"/>
                </a:solidFill>
                <a:latin typeface="Garamond" panose="02020404030301010803" pitchFamily="18" charset="0"/>
              </a:rPr>
              <a:t>potiče kreativno/kritičko mišljenje, potiče interakciju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DC3B3B5F-C964-4DF5-A964-733A1797219D}"/>
              </a:ext>
            </a:extLst>
          </p:cNvPr>
          <p:cNvSpPr txBox="1">
            <a:spLocks/>
          </p:cNvSpPr>
          <p:nvPr/>
        </p:nvSpPr>
        <p:spPr>
          <a:xfrm>
            <a:off x="8728090" y="163940"/>
            <a:ext cx="3450371" cy="278243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b="1" dirty="0">
                <a:solidFill>
                  <a:schemeClr val="bg1"/>
                </a:solidFill>
                <a:latin typeface="Garamond" panose="02020404030301010803" pitchFamily="18" charset="0"/>
              </a:rPr>
              <a:t>Izlazne kartice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dirty="0">
                <a:solidFill>
                  <a:schemeClr val="bg1"/>
                </a:solidFill>
                <a:latin typeface="Garamond" panose="02020404030301010803" pitchFamily="18" charset="0"/>
              </a:rPr>
              <a:t>1-minutno pitanje- usmjerena pozornost na temu, učenici mogu anonimno dostaviti odgovor online putem (nema nelagode zbog iskrenog odgovora)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hr-HR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BECAC264-CE3D-4BF3-ACBF-70E0EAAD91B4}"/>
              </a:ext>
            </a:extLst>
          </p:cNvPr>
          <p:cNvSpPr txBox="1">
            <a:spLocks/>
          </p:cNvSpPr>
          <p:nvPr/>
        </p:nvSpPr>
        <p:spPr>
          <a:xfrm>
            <a:off x="3920605" y="3972134"/>
            <a:ext cx="4043576" cy="27219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>
                <a:solidFill>
                  <a:schemeClr val="bg1"/>
                </a:solidFill>
                <a:latin typeface="Garamond" panose="02020404030301010803" pitchFamily="18" charset="0"/>
              </a:rPr>
              <a:t>S</a:t>
            </a:r>
            <a:r>
              <a:rPr lang="en-US" b="1" dirty="0" err="1">
                <a:solidFill>
                  <a:schemeClr val="bg1"/>
                </a:solidFill>
                <a:latin typeface="Garamond" panose="02020404030301010803" pitchFamily="18" charset="0"/>
              </a:rPr>
              <a:t>tudije</a:t>
            </a: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Garamond" panose="02020404030301010803" pitchFamily="18" charset="0"/>
              </a:rPr>
              <a:t>slučaja</a:t>
            </a:r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endParaRPr lang="hr-HR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 algn="ctr">
              <a:buNone/>
            </a:pPr>
            <a:r>
              <a:rPr lang="en-US" dirty="0" err="1">
                <a:solidFill>
                  <a:schemeClr val="bg1"/>
                </a:solidFill>
                <a:latin typeface="Garamond" panose="02020404030301010803" pitchFamily="18" charset="0"/>
              </a:rPr>
              <a:t>povezuj</a:t>
            </a:r>
            <a:r>
              <a:rPr lang="hr-HR" dirty="0">
                <a:solidFill>
                  <a:schemeClr val="bg1"/>
                </a:solidFill>
                <a:latin typeface="Garamond" panose="02020404030301010803" pitchFamily="18" charset="0"/>
              </a:rPr>
              <a:t>u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aramond" panose="02020404030301010803" pitchFamily="18" charset="0"/>
              </a:rPr>
              <a:t>materijale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aramond" panose="02020404030301010803" pitchFamily="18" charset="0"/>
              </a:rPr>
              <a:t>i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aramond" panose="02020404030301010803" pitchFamily="18" charset="0"/>
              </a:rPr>
              <a:t>teorij</a:t>
            </a:r>
            <a:r>
              <a:rPr lang="hr-HR" dirty="0">
                <a:solidFill>
                  <a:schemeClr val="bg1"/>
                </a:solidFill>
                <a:latin typeface="Garamond" panose="02020404030301010803" pitchFamily="18" charset="0"/>
              </a:rPr>
              <a:t>u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aramond" panose="02020404030301010803" pitchFamily="18" charset="0"/>
              </a:rPr>
              <a:t>sa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aramond" panose="02020404030301010803" pitchFamily="18" charset="0"/>
              </a:rPr>
              <a:t>stvarnim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aramond" panose="02020404030301010803" pitchFamily="18" charset="0"/>
              </a:rPr>
              <a:t>svijetom</a:t>
            </a:r>
            <a:r>
              <a:rPr lang="hr-HR" dirty="0">
                <a:solidFill>
                  <a:schemeClr val="bg1"/>
                </a:solidFill>
                <a:latin typeface="Garamond" panose="02020404030301010803" pitchFamily="18" charset="0"/>
              </a:rPr>
              <a:t>, 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po</a:t>
            </a:r>
            <a:r>
              <a:rPr lang="hr-HR" dirty="0">
                <a:solidFill>
                  <a:schemeClr val="bg1"/>
                </a:solidFill>
                <a:latin typeface="Garamond" panose="02020404030301010803" pitchFamily="18" charset="0"/>
              </a:rPr>
              <a:t>tiču na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aramond" panose="02020404030301010803" pitchFamily="18" charset="0"/>
              </a:rPr>
              <a:t>donošenje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aramond" panose="02020404030301010803" pitchFamily="18" charset="0"/>
              </a:rPr>
              <a:t>odluka</a:t>
            </a:r>
            <a:r>
              <a:rPr lang="hr-HR" dirty="0">
                <a:solidFill>
                  <a:schemeClr val="bg1"/>
                </a:solidFill>
                <a:latin typeface="Garamond" panose="02020404030301010803" pitchFamily="18" charset="0"/>
              </a:rPr>
              <a:t>, 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aramond" panose="02020404030301010803" pitchFamily="18" charset="0"/>
              </a:rPr>
              <a:t>učenicima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hr-HR" dirty="0">
                <a:solidFill>
                  <a:schemeClr val="bg1"/>
                </a:solidFill>
                <a:latin typeface="Garamond" panose="02020404030301010803" pitchFamily="18" charset="0"/>
              </a:rPr>
              <a:t>se mogu postaviti </a:t>
            </a:r>
            <a:r>
              <a:rPr lang="en-US" dirty="0" err="1">
                <a:solidFill>
                  <a:schemeClr val="bg1"/>
                </a:solidFill>
                <a:latin typeface="Garamond" panose="02020404030301010803" pitchFamily="18" charset="0"/>
              </a:rPr>
              <a:t>složena</a:t>
            </a:r>
            <a:r>
              <a:rPr lang="en-US" dirty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Garamond" panose="02020404030301010803" pitchFamily="18" charset="0"/>
              </a:rPr>
              <a:t>pitanja</a:t>
            </a:r>
            <a:endParaRPr lang="hr-HR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hr-HR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032330E6-96AF-46DB-8086-EE99DAABBB87}"/>
              </a:ext>
            </a:extLst>
          </p:cNvPr>
          <p:cNvSpPr txBox="1">
            <a:spLocks/>
          </p:cNvSpPr>
          <p:nvPr/>
        </p:nvSpPr>
        <p:spPr>
          <a:xfrm>
            <a:off x="4217207" y="2142432"/>
            <a:ext cx="3450371" cy="152715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2600" b="1" dirty="0">
                <a:solidFill>
                  <a:schemeClr val="bg1"/>
                </a:solidFill>
                <a:latin typeface="Garamond" panose="02020404030301010803" pitchFamily="18" charset="0"/>
              </a:rPr>
              <a:t>Projektno učenje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sz="2600" dirty="0">
                <a:solidFill>
                  <a:schemeClr val="bg1"/>
                </a:solidFill>
                <a:latin typeface="Garamond" panose="02020404030301010803" pitchFamily="18" charset="0"/>
              </a:rPr>
              <a:t>potiče suradnju, vodstvo, kritičko mišljenje i istraživanje</a:t>
            </a:r>
          </a:p>
        </p:txBody>
      </p:sp>
    </p:spTree>
    <p:extLst>
      <p:ext uri="{BB962C8B-B14F-4D97-AF65-F5344CB8AC3E}">
        <p14:creationId xmlns:p14="http://schemas.microsoft.com/office/powerpoint/2010/main" val="160512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7" grpId="0" animBg="1"/>
      <p:bldP spid="18" grpId="0" animBg="1"/>
      <p:bldP spid="20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tekst, osoba, poziranje&#10;&#10;Opis je automatski generiran">
            <a:extLst>
              <a:ext uri="{FF2B5EF4-FFF2-40B4-BE49-F238E27FC236}">
                <a16:creationId xmlns:a16="http://schemas.microsoft.com/office/drawing/2014/main" id="{D036D6C9-A437-44D5-9928-D11AC140E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76" y="193430"/>
            <a:ext cx="11504248" cy="6471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B7F6A824-18C4-4A6D-AD72-F9275B2C481E}"/>
              </a:ext>
            </a:extLst>
          </p:cNvPr>
          <p:cNvSpPr/>
          <p:nvPr/>
        </p:nvSpPr>
        <p:spPr>
          <a:xfrm>
            <a:off x="6930599" y="5380462"/>
            <a:ext cx="3094893" cy="98473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9D8752FA-5B95-49AE-A4F4-D25511B82F96}"/>
              </a:ext>
            </a:extLst>
          </p:cNvPr>
          <p:cNvSpPr txBox="1"/>
          <p:nvPr/>
        </p:nvSpPr>
        <p:spPr>
          <a:xfrm>
            <a:off x="4154009" y="3983467"/>
            <a:ext cx="3959258" cy="954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Garamond" panose="02020404030301010803" pitchFamily="18" charset="0"/>
              </a:rPr>
              <a:t>Različite ideje za upotrebu filma „</a:t>
            </a:r>
            <a:r>
              <a:rPr lang="hr-HR" sz="2800" dirty="0" err="1">
                <a:solidFill>
                  <a:schemeClr val="bg1"/>
                </a:solidFill>
                <a:latin typeface="Garamond" panose="02020404030301010803" pitchFamily="18" charset="0"/>
              </a:rPr>
              <a:t>Rifka</a:t>
            </a:r>
            <a:r>
              <a:rPr lang="hr-HR" sz="2800" dirty="0">
                <a:solidFill>
                  <a:schemeClr val="bg1"/>
                </a:solidFill>
                <a:latin typeface="Garamond" panose="02020404030301010803" pitchFamily="18" charset="0"/>
              </a:rPr>
              <a:t> i Elvira”</a:t>
            </a:r>
          </a:p>
        </p:txBody>
      </p:sp>
      <p:sp>
        <p:nvSpPr>
          <p:cNvPr id="4" name="Strelica: prema dolje 3">
            <a:extLst>
              <a:ext uri="{FF2B5EF4-FFF2-40B4-BE49-F238E27FC236}">
                <a16:creationId xmlns:a16="http://schemas.microsoft.com/office/drawing/2014/main" id="{04586862-72BA-4570-AFD9-654303803B4C}"/>
              </a:ext>
            </a:extLst>
          </p:cNvPr>
          <p:cNvSpPr/>
          <p:nvPr/>
        </p:nvSpPr>
        <p:spPr>
          <a:xfrm>
            <a:off x="8936610" y="4348727"/>
            <a:ext cx="386499" cy="9847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7938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352BBB9-69A8-405C-9209-A9FE217AE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BA8247A-9874-4F57-82F4-AEB016E66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30C3CE4-8479-4B6E-9C21-D7B0CD89E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7BCD297-22FC-4ECD-95DC-8581D5E6B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61A25F1-8873-4D98-B8D5-169EA0AC92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B7BCAD9-3EF1-4FCE-AFA0-BD2C545A7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6649524-3638-4334-8ED6-539D10DF4B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Naslov 1">
            <a:extLst>
              <a:ext uri="{FF2B5EF4-FFF2-40B4-BE49-F238E27FC236}">
                <a16:creationId xmlns:a16="http://schemas.microsoft.com/office/drawing/2014/main" id="{52EEFC8F-1F62-484A-975B-7819392AC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46" y="903684"/>
            <a:ext cx="3144365" cy="1054371"/>
          </a:xfr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t">
            <a:normAutofit fontScale="90000"/>
          </a:bodyPr>
          <a:lstStyle/>
          <a:p>
            <a:br>
              <a:rPr lang="hr-HR" sz="3200" b="1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hr-HR" sz="3300" b="1" dirty="0">
                <a:solidFill>
                  <a:schemeClr val="bg1"/>
                </a:solidFill>
                <a:latin typeface="Garamond" panose="02020404030301010803" pitchFamily="18" charset="0"/>
              </a:rPr>
              <a:t>Što ih povezuje?</a:t>
            </a:r>
            <a:br>
              <a:rPr lang="hr-HR" sz="3200" b="1" dirty="0">
                <a:solidFill>
                  <a:schemeClr val="bg1"/>
                </a:solidFill>
                <a:latin typeface="Garamond" panose="02020404030301010803" pitchFamily="18" charset="0"/>
              </a:rPr>
            </a:br>
            <a:endParaRPr lang="en-US" sz="32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C2414E98-D1F6-F417-672C-CF652880D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154" y="465249"/>
            <a:ext cx="5297510" cy="1371088"/>
          </a:xfr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hr-HR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usporedba</a:t>
            </a:r>
            <a:r>
              <a:rPr lang="hr-HR" sz="3200" dirty="0">
                <a:solidFill>
                  <a:schemeClr val="bg1"/>
                </a:solidFill>
                <a:latin typeface="Garamond" panose="02020404030301010803" pitchFamily="18" charset="0"/>
              </a:rPr>
              <a:t> (sličnosti i razlike)</a:t>
            </a:r>
          </a:p>
          <a:p>
            <a:pPr marL="0" indent="0">
              <a:buNone/>
            </a:pPr>
            <a:r>
              <a:rPr lang="hr-HR" sz="3200" dirty="0">
                <a:solidFill>
                  <a:schemeClr val="bg1"/>
                </a:solidFill>
                <a:latin typeface="Garamond" panose="02020404030301010803" pitchFamily="18" charset="0"/>
              </a:rPr>
              <a:t>- </a:t>
            </a:r>
            <a:r>
              <a:rPr lang="hr-HR" sz="3200" dirty="0" err="1">
                <a:solidFill>
                  <a:schemeClr val="bg1"/>
                </a:solidFill>
                <a:latin typeface="Garamond" panose="02020404030301010803" pitchFamily="18" charset="0"/>
              </a:rPr>
              <a:t>Vennov</a:t>
            </a:r>
            <a:r>
              <a:rPr lang="hr-HR" sz="3200" dirty="0">
                <a:solidFill>
                  <a:schemeClr val="bg1"/>
                </a:solidFill>
                <a:latin typeface="Garamond" panose="02020404030301010803" pitchFamily="18" charset="0"/>
              </a:rPr>
              <a:t> dijagram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Rezervirano mjesto sadržaja 4" descr="Slika na kojoj se prikazuje tekst, osoba, poziranje&#10;&#10;Opis je automatski generiran">
            <a:extLst>
              <a:ext uri="{FF2B5EF4-FFF2-40B4-BE49-F238E27FC236}">
                <a16:creationId xmlns:a16="http://schemas.microsoft.com/office/drawing/2014/main" id="{4DB6D6BF-4DA5-4CE4-8CCC-718519D32E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4" r="-1" b="22993"/>
          <a:stretch/>
        </p:blipFill>
        <p:spPr>
          <a:xfrm>
            <a:off x="629638" y="2708781"/>
            <a:ext cx="10848063" cy="3496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2852760"/>
            <a:ext cx="304800" cy="429768"/>
            <a:chOff x="215328" y="-46937"/>
            <a:chExt cx="304800" cy="2773841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6" name="Picture 2" descr="Obrazac Metodičkih preporuka za ostvarivanje odgojno-obrazovnih ishoda  predmetnih kurikuluma i međupredmetnih tema za osnovnu">
            <a:extLst>
              <a:ext uri="{FF2B5EF4-FFF2-40B4-BE49-F238E27FC236}">
                <a16:creationId xmlns:a16="http://schemas.microsoft.com/office/drawing/2014/main" id="{AA0890B7-D295-452B-A934-9D4DC948D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3" b="10454"/>
          <a:stretch/>
        </p:blipFill>
        <p:spPr bwMode="auto">
          <a:xfrm>
            <a:off x="7754351" y="1032534"/>
            <a:ext cx="1887246" cy="1127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22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Slika 8" descr="Slika na kojoj se prikazuje tekst, osoba&#10;&#10;Opis je automatski generiran">
            <a:extLst>
              <a:ext uri="{FF2B5EF4-FFF2-40B4-BE49-F238E27FC236}">
                <a16:creationId xmlns:a16="http://schemas.microsoft.com/office/drawing/2014/main" id="{FF275A93-4C82-4CC0-B284-3F8EB7CE7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6"/>
          <a:stretch/>
        </p:blipFill>
        <p:spPr>
          <a:xfrm>
            <a:off x="187223" y="2670901"/>
            <a:ext cx="6110310" cy="3726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lika 9" descr="Slika na kojoj se prikazuje tekst, na otvorenom, planina&#10;&#10;Opis je automatski generiran">
            <a:extLst>
              <a:ext uri="{FF2B5EF4-FFF2-40B4-BE49-F238E27FC236}">
                <a16:creationId xmlns:a16="http://schemas.microsoft.com/office/drawing/2014/main" id="{65F47A47-4868-48E3-A9E1-358D8289B3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0"/>
          <a:stretch/>
        </p:blipFill>
        <p:spPr>
          <a:xfrm>
            <a:off x="6484756" y="2670901"/>
            <a:ext cx="5324813" cy="3738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Rezervirano mjesto sadržaja 4">
            <a:extLst>
              <a:ext uri="{FF2B5EF4-FFF2-40B4-BE49-F238E27FC236}">
                <a16:creationId xmlns:a16="http://schemas.microsoft.com/office/drawing/2014/main" id="{FA322C7C-6A8D-4420-B8A0-747D0D51792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3" y="230312"/>
            <a:ext cx="3793934" cy="2134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2BFF900C-4BEA-4AD8-A55C-BCBD2D8406E5}"/>
              </a:ext>
            </a:extLst>
          </p:cNvPr>
          <p:cNvSpPr txBox="1"/>
          <p:nvPr/>
        </p:nvSpPr>
        <p:spPr>
          <a:xfrm>
            <a:off x="6684136" y="6266358"/>
            <a:ext cx="512543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  <a:hlinkClick r:id="rId5"/>
              </a:rPr>
              <a:t>https://centropa.org/en/biography/rifka-vostrel</a:t>
            </a:r>
            <a:endParaRPr lang="hr-HR" sz="2000" dirty="0">
              <a:latin typeface="Garamond" panose="02020404030301010803" pitchFamily="18" charset="0"/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1584512B-C239-43FF-9F06-CF9E30447116}"/>
              </a:ext>
            </a:extLst>
          </p:cNvPr>
          <p:cNvSpPr txBox="1"/>
          <p:nvPr/>
        </p:nvSpPr>
        <p:spPr>
          <a:xfrm>
            <a:off x="382431" y="6227578"/>
            <a:ext cx="5556738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  <a:hlinkClick r:id="rId6"/>
              </a:rPr>
              <a:t>https://www.centropa.org/en/biography/elvira-kohn</a:t>
            </a:r>
            <a:endParaRPr lang="hr-HR" sz="2000" dirty="0">
              <a:latin typeface="Garamond" panose="02020404030301010803" pitchFamily="18" charset="0"/>
            </a:endParaRP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CE424669-4E6B-44D4-A893-061341CE60F8}"/>
              </a:ext>
            </a:extLst>
          </p:cNvPr>
          <p:cNvSpPr txBox="1">
            <a:spLocks/>
          </p:cNvSpPr>
          <p:nvPr/>
        </p:nvSpPr>
        <p:spPr>
          <a:xfrm>
            <a:off x="5171433" y="618978"/>
            <a:ext cx="4633914" cy="141607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hr-HR" sz="3200" b="1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r-HR" sz="3200" b="1" dirty="0">
                <a:solidFill>
                  <a:schemeClr val="bg1"/>
                </a:solidFill>
                <a:latin typeface="Garamond" panose="02020404030301010803" pitchFamily="18" charset="0"/>
              </a:rPr>
              <a:t>proučavanje biografija</a:t>
            </a:r>
          </a:p>
        </p:txBody>
      </p:sp>
    </p:spTree>
    <p:extLst>
      <p:ext uri="{BB962C8B-B14F-4D97-AF65-F5344CB8AC3E}">
        <p14:creationId xmlns:p14="http://schemas.microsoft.com/office/powerpoint/2010/main" val="1360009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karta&#10;&#10;Opis je automatski generiran">
            <a:extLst>
              <a:ext uri="{FF2B5EF4-FFF2-40B4-BE49-F238E27FC236}">
                <a16:creationId xmlns:a16="http://schemas.microsoft.com/office/drawing/2014/main" id="{5F440940-8A82-4628-BA47-55B51493B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6" y="129295"/>
            <a:ext cx="11731522" cy="6598981"/>
          </a:xfrm>
          <a:prstGeom prst="rect">
            <a:avLst/>
          </a:prstGeom>
        </p:spPr>
      </p:pic>
      <p:pic>
        <p:nvPicPr>
          <p:cNvPr id="7" name="Slika 6" descr="Slika na kojoj se prikazuje tekst, poziranje, osoba, grupa&#10;&#10;Opis je automatski generiran">
            <a:extLst>
              <a:ext uri="{FF2B5EF4-FFF2-40B4-BE49-F238E27FC236}">
                <a16:creationId xmlns:a16="http://schemas.microsoft.com/office/drawing/2014/main" id="{B7892CBA-3BA5-4688-9AE3-E3BB17BB9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381" y="729555"/>
            <a:ext cx="3531236" cy="1985351"/>
          </a:xfrm>
          <a:prstGeom prst="rect">
            <a:avLst/>
          </a:prstGeom>
        </p:spPr>
      </p:pic>
      <p:pic>
        <p:nvPicPr>
          <p:cNvPr id="9" name="Slika 8" descr="Slika na kojoj se prikazuje tekst, planina, priroda&#10;&#10;Opis je automatski generiran">
            <a:extLst>
              <a:ext uri="{FF2B5EF4-FFF2-40B4-BE49-F238E27FC236}">
                <a16:creationId xmlns:a16="http://schemas.microsoft.com/office/drawing/2014/main" id="{C45957CF-02CA-40EF-B1F9-58701B2B8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348" y="2714906"/>
            <a:ext cx="3363458" cy="1891022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58CB70F7-902F-4195-A3B9-66D410C85742}"/>
              </a:ext>
            </a:extLst>
          </p:cNvPr>
          <p:cNvSpPr txBox="1"/>
          <p:nvPr/>
        </p:nvSpPr>
        <p:spPr>
          <a:xfrm>
            <a:off x="9357243" y="2905565"/>
            <a:ext cx="2241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SARAJEVO</a:t>
            </a:r>
            <a:endParaRPr lang="en-US" sz="280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Slika 14" descr="Slika na kojoj se prikazuje tekst, zgrada, na otvorenom, staro&#10;&#10;Opis je automatski generiran">
            <a:extLst>
              <a:ext uri="{FF2B5EF4-FFF2-40B4-BE49-F238E27FC236}">
                <a16:creationId xmlns:a16="http://schemas.microsoft.com/office/drawing/2014/main" id="{8289A7ED-42BF-4132-88F8-7D427B56D0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29" y="754669"/>
            <a:ext cx="3441895" cy="1935121"/>
          </a:xfrm>
          <a:prstGeom prst="rect">
            <a:avLst/>
          </a:prstGeom>
        </p:spPr>
      </p:pic>
      <p:pic>
        <p:nvPicPr>
          <p:cNvPr id="18" name="Slika 17" descr="Slika na kojoj se prikazuje tekst&#10;&#10;Opis je automatski generiran">
            <a:extLst>
              <a:ext uri="{FF2B5EF4-FFF2-40B4-BE49-F238E27FC236}">
                <a16:creationId xmlns:a16="http://schemas.microsoft.com/office/drawing/2014/main" id="{71EB805A-E92E-4051-85DC-BCF04A2C9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221" y="3006505"/>
            <a:ext cx="3901415" cy="1595817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0" name="Poveznik: zakrivljeno 19">
            <a:extLst>
              <a:ext uri="{FF2B5EF4-FFF2-40B4-BE49-F238E27FC236}">
                <a16:creationId xmlns:a16="http://schemas.microsoft.com/office/drawing/2014/main" id="{26DBE272-4415-4523-9A2C-B8078DA51CB4}"/>
              </a:ext>
            </a:extLst>
          </p:cNvPr>
          <p:cNvCxnSpPr>
            <a:cxnSpLocks/>
          </p:cNvCxnSpPr>
          <p:nvPr/>
        </p:nvCxnSpPr>
        <p:spPr>
          <a:xfrm rot="16200000" flipH="1">
            <a:off x="4609279" y="2136400"/>
            <a:ext cx="4081125" cy="1108449"/>
          </a:xfrm>
          <a:prstGeom prst="curvedConnector3">
            <a:avLst>
              <a:gd name="adj1" fmla="val 72750"/>
            </a:avLst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DDAD2B25-1605-4C48-BCCC-3DAB52A03C84}"/>
              </a:ext>
            </a:extLst>
          </p:cNvPr>
          <p:cNvSpPr txBox="1"/>
          <p:nvPr/>
        </p:nvSpPr>
        <p:spPr>
          <a:xfrm>
            <a:off x="227544" y="196257"/>
            <a:ext cx="3531236" cy="754053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3200" b="1" dirty="0">
                <a:latin typeface="Garamond" panose="02020404030301010803" pitchFamily="18" charset="0"/>
              </a:rPr>
              <a:t>prostor i  vrijeme</a:t>
            </a:r>
          </a:p>
          <a:p>
            <a:endParaRPr lang="en-US" sz="11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815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Rezervirano mjesto sadržaja 6" descr="Slika na kojoj se prikazuje tekst, poziranje, obitelj&#10;&#10;Opis je automatski generiran">
            <a:extLst>
              <a:ext uri="{FF2B5EF4-FFF2-40B4-BE49-F238E27FC236}">
                <a16:creationId xmlns:a16="http://schemas.microsoft.com/office/drawing/2014/main" id="{C0D78DA7-E428-4750-9113-4CB4CF2E5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7" r="-1" b="-1"/>
          <a:stretch/>
        </p:blipFill>
        <p:spPr>
          <a:xfrm>
            <a:off x="-7545" y="-5543"/>
            <a:ext cx="8122845" cy="6414285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E61D38CF-91C7-44C7-A716-1CDB90224E14}"/>
              </a:ext>
            </a:extLst>
          </p:cNvPr>
          <p:cNvSpPr txBox="1"/>
          <p:nvPr/>
        </p:nvSpPr>
        <p:spPr>
          <a:xfrm>
            <a:off x="8643193" y="4853354"/>
            <a:ext cx="2942813" cy="11053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hlinkClick r:id="rId3"/>
              </a:rPr>
              <a:t>https://zidovi.hr/tko-je-tko-dvije-najvece-zidovske-skupine-askenazi-i-sefardi/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47D43E69-D10D-4904-9F04-C2C0A330B99A}"/>
              </a:ext>
            </a:extLst>
          </p:cNvPr>
          <p:cNvSpPr txBox="1">
            <a:spLocks/>
          </p:cNvSpPr>
          <p:nvPr/>
        </p:nvSpPr>
        <p:spPr>
          <a:xfrm>
            <a:off x="7136872" y="91791"/>
            <a:ext cx="4876938" cy="11053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3200" dirty="0">
                <a:solidFill>
                  <a:schemeClr val="bg1"/>
                </a:solidFill>
                <a:latin typeface="Garamond" panose="02020404030301010803" pitchFamily="18" charset="0"/>
              </a:rPr>
              <a:t>Zadatak za učenike: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B9B8587-E92C-458E-ABED-7B5DFB279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572" y="4158164"/>
            <a:ext cx="3289274" cy="2588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aslov 1">
            <a:extLst>
              <a:ext uri="{FF2B5EF4-FFF2-40B4-BE49-F238E27FC236}">
                <a16:creationId xmlns:a16="http://schemas.microsoft.com/office/drawing/2014/main" id="{67AC0B9A-DAF3-4326-B4A5-4212616A038B}"/>
              </a:ext>
            </a:extLst>
          </p:cNvPr>
          <p:cNvSpPr txBox="1">
            <a:spLocks/>
          </p:cNvSpPr>
          <p:nvPr/>
        </p:nvSpPr>
        <p:spPr>
          <a:xfrm>
            <a:off x="8494399" y="779765"/>
            <a:ext cx="3091607" cy="19736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>
                <a:solidFill>
                  <a:srgbClr val="0070C0"/>
                </a:solidFill>
                <a:latin typeface="Garamond" panose="02020404030301010803" pitchFamily="18" charset="0"/>
              </a:rPr>
              <a:t>Tko su Sefardi, a tko Aškenazi?</a:t>
            </a:r>
            <a:br>
              <a:rPr lang="hr-HR" sz="4000">
                <a:solidFill>
                  <a:srgbClr val="0070C0"/>
                </a:solidFill>
                <a:latin typeface="Garamond" panose="02020404030301010803" pitchFamily="18" charset="0"/>
              </a:rPr>
            </a:br>
            <a:br>
              <a:rPr lang="hr-HR" sz="4000">
                <a:solidFill>
                  <a:srgbClr val="0070C0"/>
                </a:solidFill>
                <a:latin typeface="Garamond" panose="02020404030301010803" pitchFamily="18" charset="0"/>
              </a:rPr>
            </a:br>
            <a:r>
              <a:rPr lang="hr-HR" sz="4000">
                <a:solidFill>
                  <a:srgbClr val="0070C0"/>
                </a:solidFill>
                <a:latin typeface="Garamond" panose="02020404030301010803" pitchFamily="18" charset="0"/>
              </a:rPr>
              <a:t>Jidiš ili ladino?</a:t>
            </a:r>
            <a:endParaRPr lang="en-US" sz="4000" dirty="0">
              <a:solidFill>
                <a:srgbClr val="0070C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55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2118</TotalTime>
  <Words>1279</Words>
  <Application>Microsoft Office PowerPoint</Application>
  <PresentationFormat>Široki zaslon</PresentationFormat>
  <Paragraphs>118</Paragraphs>
  <Slides>30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Garamond</vt:lpstr>
      <vt:lpstr>Impact</vt:lpstr>
      <vt:lpstr>Wingdings</vt:lpstr>
      <vt:lpstr>Tema sustava Office</vt:lpstr>
      <vt:lpstr>PowerPoint prezentacija</vt:lpstr>
      <vt:lpstr>Upotreba video materijala u nastavi povijesti </vt:lpstr>
      <vt:lpstr>PowerPoint prezentacija</vt:lpstr>
      <vt:lpstr>PowerPoint prezentacija</vt:lpstr>
      <vt:lpstr>PowerPoint prezentacija</vt:lpstr>
      <vt:lpstr> Što ih povezuje?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Fotoaparat Leica</vt:lpstr>
      <vt:lpstr>Pravednici među narodima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Građanski odgoj i obrazovanje - dječja prava - sudjelovanje u otporu - preuzimanje brige i odgovornosti u ratnom stanju</vt:lpstr>
      <vt:lpstr>PowerPoint prezentacija</vt:lpstr>
      <vt:lpstr>El-Shatt, Egipat</vt:lpstr>
      <vt:lpstr>PowerPoint prezentacija</vt:lpstr>
      <vt:lpstr>PowerPoint prezentacija</vt:lpstr>
      <vt:lpstr>PowerPoint prezentacija</vt:lpstr>
      <vt:lpstr>Tko to tamo snima?  izložba HPM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Tamara Janković</dc:creator>
  <cp:lastModifiedBy>Tomislav Šimić</cp:lastModifiedBy>
  <cp:revision>19</cp:revision>
  <dcterms:created xsi:type="dcterms:W3CDTF">2022-05-01T20:32:13Z</dcterms:created>
  <dcterms:modified xsi:type="dcterms:W3CDTF">2022-05-07T10:45:21Z</dcterms:modified>
</cp:coreProperties>
</file>